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68" r:id="rId11"/>
    <p:sldId id="266" r:id="rId12"/>
    <p:sldId id="265" r:id="rId13"/>
    <p:sldId id="267" r:id="rId14"/>
    <p:sldId id="271" r:id="rId15"/>
    <p:sldId id="280" r:id="rId16"/>
    <p:sldId id="279" r:id="rId17"/>
    <p:sldId id="282" r:id="rId18"/>
    <p:sldId id="269" r:id="rId19"/>
    <p:sldId id="270" r:id="rId20"/>
    <p:sldId id="281" r:id="rId21"/>
    <p:sldId id="272" r:id="rId22"/>
    <p:sldId id="274" r:id="rId23"/>
    <p:sldId id="275" r:id="rId24"/>
    <p:sldId id="273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53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33252-0EC0-4ECA-9783-5408EB81A508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30AB0-E43B-4D62-B721-B008106EA55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43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PHOTO = LIGHT            SYNTHESIS = TO PRODUCE/MAKE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30AB0-E43B-4D62-B721-B008106EA55D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191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ACTIVE SCIENCE PAGE 381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30AB0-E43B-4D62-B721-B008106EA55D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517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2B30F-D6CE-4852-8D4B-B1A4DCC90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34CCF6-8C06-4E7F-9B7A-240A92E75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CCD-3FD0-4201-82EC-489603B45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1991E-5B7B-45C6-8156-242DF5D9E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11439-A155-4F2C-9998-C2AD16924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094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E6666-39E9-4CC4-A1EA-BC0BCC28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DB18F-53D7-428F-9C01-A97EA1480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8BADB-8A06-4365-88DD-9D7BB112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C1CBC-4421-48C4-9D80-567971BB1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599B6-219C-434F-A99F-37EB3357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825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B7DF95-6612-49A4-97D6-811CDDC3A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09553B-9DDA-4F21-9772-3FC8BD276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483DE-DB17-4832-8502-F28B6C50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B7E36-AB11-466E-AD79-255252643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23542-5F71-44FF-8FC9-E4D6C2F69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806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83983-DF6E-406E-BDB6-03B6645D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53206-198E-47F7-A0B4-883D18416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4D660-E37B-4D35-ADFB-41B8ABA45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39C66-B83E-47BD-AC2F-03DA86EC3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EC341-9934-40D8-9F66-39B54F427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03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0559-05A9-4D0B-9EE2-D828F69F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66FCE-C7F6-4626-8F33-9E1499444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1858B-6D1F-4BDF-AE0E-2A4F3742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18C15-CCCA-4A30-A636-D0E50D78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0A537-DC4E-43B3-BF0D-4BE8B7EDA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789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347CC-9A7C-4BD6-9D0F-B5EB2BFD8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F80E3-7036-47FC-B98C-BCCD4B17C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EE03F-6259-4731-B1F7-D7CC10D5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EF1F4-57BE-4EC8-A6E2-7353C777B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7A85D-64DE-48E7-A7C4-92AE334BF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423A5-CC77-442B-98A6-DA0ED895C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65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66C6D-18FB-4572-9154-322B45768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A157D-AE8E-442E-B9F9-E1AA4AEB4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D4836-88A8-4BA7-9F9B-2C64DBCCF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9DCEA-281D-42EC-A251-B8E0DC0F9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A9A70-B766-45BE-B916-BB3A0851DC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D3FA0-0846-4B86-AB8B-EB7ABC3C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1F0019-2C72-472E-A85A-02C7B1A9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72D671-5C19-48B1-9C75-3B06126B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321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A5189-6413-4A5D-AE7D-4F2B24BF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287102-A47A-41E2-8CBC-011094B13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B9CDE-A2C0-478A-9836-3F614B81A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C45F2-AAAD-44F3-91D2-4150140BB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91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8642-AE5D-467F-8214-49A68F11E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8AE0F-34E4-4E1B-8607-393CFC17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6BF0A-A64D-4B78-B297-A96E151B1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379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0FC99-FC52-4FD8-9360-00F3D208D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109F5-381F-4D30-B5C4-F43CC27B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74404-2175-4281-9AEB-01CEBB29C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C303A-5FC2-4285-B92C-A30A4B50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7841A-5751-4993-BC34-E68F8959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E5E10-5862-4BA7-957E-A64EAD60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758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F448F-6E1D-4FFE-84A5-95037B423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EB3BF3-BB7C-4630-A7FD-05887A7DCD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67D24-0E40-43C8-8AD6-DC3907A24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9B8AF-949C-4B10-A52A-2DD04E541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8F605-5ECA-47E6-BF47-F767E5E1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524F2-2DD6-403B-AEDC-DD62BE47B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86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309B08-4C6F-4B8F-8E8D-AB8411C3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11613-97BE-435D-8283-A9F10670C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89C38-60A1-4A46-BC4C-39521C3AC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4D25C-67D3-4070-A87F-C42BF85B0623}" type="datetimeFigureOut">
              <a:rPr lang="en-IE" smtClean="0"/>
              <a:t>17/08/2018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2047D-E711-417F-BACD-4E0B838B4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7357A-25A1-4789-83B2-7C5F8C6A8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A0304-E3EC-4ECC-9408-6820A54E5F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340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A3E9-AC83-4B81-9628-47829768B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Photosynthesis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2BEED-91C6-4085-A2E2-B512235DE9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91338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B105D-5661-4C44-836C-9307D3DA7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Two requirements for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074C5-2444-4217-B952-E9B7014EC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273" y="1825625"/>
            <a:ext cx="11148527" cy="4351338"/>
          </a:xfrm>
        </p:spPr>
        <p:txBody>
          <a:bodyPr/>
          <a:lstStyle/>
          <a:p>
            <a:r>
              <a:rPr lang="en-IE" dirty="0"/>
              <a:t>1. Chlorophyll – present in the chloroplasts. They absorb the sunlight </a:t>
            </a:r>
          </a:p>
          <a:p>
            <a:r>
              <a:rPr lang="en-IE" dirty="0"/>
              <a:t>2. Light – gives the energy necessary for the plant to make its own food</a:t>
            </a:r>
          </a:p>
        </p:txBody>
      </p:sp>
    </p:spTree>
    <p:extLst>
      <p:ext uri="{BB962C8B-B14F-4D97-AF65-F5344CB8AC3E}">
        <p14:creationId xmlns:p14="http://schemas.microsoft.com/office/powerpoint/2010/main" val="269608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019E2-AD79-476A-AA79-8ABD75A93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95AC8-95BB-419B-AEC8-FD38C8680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What is Photosynthesis? </a:t>
            </a:r>
          </a:p>
          <a:p>
            <a:r>
              <a:rPr lang="en-IE" dirty="0"/>
              <a:t>What does the word photo refer to?</a:t>
            </a:r>
          </a:p>
          <a:p>
            <a:r>
              <a:rPr lang="en-IE" dirty="0"/>
              <a:t>What does the word synthesis mean?</a:t>
            </a:r>
          </a:p>
          <a:p>
            <a:r>
              <a:rPr lang="en-IE" dirty="0"/>
              <a:t>What organelle is needed for photosynthesis?</a:t>
            </a:r>
          </a:p>
          <a:p>
            <a:r>
              <a:rPr lang="en-IE" dirty="0"/>
              <a:t>What two conditions are needed for photosynthesis?</a:t>
            </a:r>
          </a:p>
        </p:txBody>
      </p:sp>
    </p:spTree>
    <p:extLst>
      <p:ext uri="{BB962C8B-B14F-4D97-AF65-F5344CB8AC3E}">
        <p14:creationId xmlns:p14="http://schemas.microsoft.com/office/powerpoint/2010/main" val="1544347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DE3-E008-41FF-9BDC-46CCC1A03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0"/>
            <a:ext cx="5377773" cy="6420680"/>
          </a:xfrm>
        </p:spPr>
        <p:txBody>
          <a:bodyPr>
            <a:normAutofit fontScale="92500" lnSpcReduction="10000"/>
          </a:bodyPr>
          <a:lstStyle/>
          <a:p>
            <a:pPr marL="285750" indent="-285750"/>
            <a:r>
              <a:rPr lang="en-IE" dirty="0"/>
              <a:t>Carbon dioxide from the air enters a plant</a:t>
            </a:r>
          </a:p>
          <a:p>
            <a:pPr marL="285750" indent="-285750"/>
            <a:endParaRPr lang="en-IE" dirty="0"/>
          </a:p>
          <a:p>
            <a:pPr marL="285750" indent="-285750"/>
            <a:r>
              <a:rPr lang="en-IE" dirty="0"/>
              <a:t>Water enters a plant through the roots.</a:t>
            </a:r>
          </a:p>
          <a:p>
            <a:pPr marL="285750" indent="-285750"/>
            <a:endParaRPr lang="en-IE" dirty="0"/>
          </a:p>
          <a:p>
            <a:pPr marL="285750" indent="-285750"/>
            <a:r>
              <a:rPr lang="en-IE" dirty="0"/>
              <a:t>Sunlight energy is absorbed by chloroplasts in the leaves.</a:t>
            </a:r>
          </a:p>
          <a:p>
            <a:pPr marL="285750" indent="-285750"/>
            <a:endParaRPr lang="en-IE" dirty="0"/>
          </a:p>
          <a:p>
            <a:pPr marL="285750" indent="-285750"/>
            <a:r>
              <a:rPr lang="en-IE" dirty="0"/>
              <a:t>Chlorophyll, with the energy from the sunlight, allows carbon dioxide </a:t>
            </a:r>
            <a:br>
              <a:rPr lang="en-IE" dirty="0"/>
            </a:br>
            <a:r>
              <a:rPr lang="en-IE" dirty="0"/>
              <a:t>to combine with water to form glucose (sugar)</a:t>
            </a:r>
          </a:p>
          <a:p>
            <a:pPr marL="285750" indent="-285750"/>
            <a:endParaRPr lang="en-IE" dirty="0"/>
          </a:p>
          <a:p>
            <a:pPr marL="285750" indent="-285750"/>
            <a:r>
              <a:rPr lang="en-IE" dirty="0"/>
              <a:t>Oxygen is the released into the atmosphere </a:t>
            </a:r>
          </a:p>
        </p:txBody>
      </p:sp>
      <p:pic>
        <p:nvPicPr>
          <p:cNvPr id="4" name="Picture 3" descr="8.2.jpg">
            <a:extLst>
              <a:ext uri="{FF2B5EF4-FFF2-40B4-BE49-F238E27FC236}">
                <a16:creationId xmlns:a16="http://schemas.microsoft.com/office/drawing/2014/main" id="{7E41EE2B-C6FC-49F8-AFF2-2FA69AA844B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2308" y="437320"/>
            <a:ext cx="5938160" cy="598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39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E2EC-A077-4A1D-9ACA-A6794E64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Equation for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6E32-F8A7-487B-B863-2D5424074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58739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IE" b="1" dirty="0"/>
              <a:t>             chlorophyll</a:t>
            </a:r>
          </a:p>
          <a:p>
            <a:r>
              <a:rPr lang="en-IE" b="1" dirty="0"/>
              <a:t>      carbon dioxide + water  		               glucose + oxygen</a:t>
            </a:r>
          </a:p>
          <a:p>
            <a:pPr marL="0" indent="0" algn="ctr">
              <a:buNone/>
            </a:pPr>
            <a:r>
              <a:rPr lang="en-IE" b="1" dirty="0"/>
              <a:t>             sunlight  </a:t>
            </a:r>
            <a:endParaRPr lang="en-IE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7C3A104-3D1A-4D2F-A043-3ECC44296BAA}"/>
              </a:ext>
            </a:extLst>
          </p:cNvPr>
          <p:cNvCxnSpPr>
            <a:cxnSpLocks/>
          </p:cNvCxnSpPr>
          <p:nvPr/>
        </p:nvCxnSpPr>
        <p:spPr>
          <a:xfrm>
            <a:off x="5178490" y="2593910"/>
            <a:ext cx="23793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 descr="8.2.jpg">
            <a:extLst>
              <a:ext uri="{FF2B5EF4-FFF2-40B4-BE49-F238E27FC236}">
                <a16:creationId xmlns:a16="http://schemas.microsoft.com/office/drawing/2014/main" id="{4209C917-0A75-4351-AB6B-532281C3F26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1506" y="2784246"/>
            <a:ext cx="3608962" cy="363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97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134A-BB7A-44EE-9703-F8D8019E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DCD57-D4AC-4625-910D-4BF462E8E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What gas do plants take into their leaves?</a:t>
            </a:r>
          </a:p>
          <a:p>
            <a:r>
              <a:rPr lang="en-IE" dirty="0"/>
              <a:t>What pigment in plant cells absorbs sunlight?</a:t>
            </a:r>
          </a:p>
          <a:p>
            <a:r>
              <a:rPr lang="en-IE" dirty="0"/>
              <a:t>What is absorbed from the soil by the roots of the plant?</a:t>
            </a:r>
          </a:p>
          <a:p>
            <a:r>
              <a:rPr lang="en-IE" dirty="0"/>
              <a:t>What does the sunlight provide?</a:t>
            </a:r>
          </a:p>
          <a:p>
            <a:r>
              <a:rPr lang="en-IE" dirty="0"/>
              <a:t>What is made by the plant? </a:t>
            </a:r>
          </a:p>
          <a:p>
            <a:r>
              <a:rPr lang="en-IE" dirty="0"/>
              <a:t>What gas is released into the atmosphere?</a:t>
            </a:r>
          </a:p>
        </p:txBody>
      </p:sp>
    </p:spTree>
    <p:extLst>
      <p:ext uri="{BB962C8B-B14F-4D97-AF65-F5344CB8AC3E}">
        <p14:creationId xmlns:p14="http://schemas.microsoft.com/office/powerpoint/2010/main" val="1235787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41592-1037-46EA-B16B-62131AF00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Activity: Investigating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305A7-D3A1-46A9-B1C1-9AD522C54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Sprig of Elodea or </a:t>
            </a:r>
            <a:r>
              <a:rPr lang="en-IE" dirty="0" err="1"/>
              <a:t>Cabomba</a:t>
            </a:r>
            <a:r>
              <a:rPr lang="en-IE" dirty="0"/>
              <a:t> into a graduated cylinder (250cm3)</a:t>
            </a:r>
          </a:p>
          <a:p>
            <a:r>
              <a:rPr lang="en-IE" dirty="0"/>
              <a:t>Add 1% solution of sodium hydrogen carbonate  and fill the graduated cylinder </a:t>
            </a:r>
          </a:p>
          <a:p>
            <a:r>
              <a:rPr lang="en-IE" dirty="0"/>
              <a:t>Using a blade cut the stem of the plant at the angle while it is under the surface of the solution </a:t>
            </a:r>
          </a:p>
          <a:p>
            <a:r>
              <a:rPr lang="en-IE" dirty="0"/>
              <a:t>Place the cylinder near a lamp and allow a few mins for the plant to adjust to the light </a:t>
            </a:r>
          </a:p>
          <a:p>
            <a:r>
              <a:rPr lang="en-IE" dirty="0"/>
              <a:t>Observe and record bubbles of oxygen </a:t>
            </a:r>
            <a:r>
              <a:rPr lang="en-IE"/>
              <a:t>being produced </a:t>
            </a:r>
          </a:p>
        </p:txBody>
      </p:sp>
    </p:spTree>
    <p:extLst>
      <p:ext uri="{BB962C8B-B14F-4D97-AF65-F5344CB8AC3E}">
        <p14:creationId xmlns:p14="http://schemas.microsoft.com/office/powerpoint/2010/main" val="4294865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198F-DA12-4A2C-A324-316C5DC4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Show video – photosynthesis &amp; </a:t>
            </a:r>
            <a:r>
              <a:rPr lang="en-IE"/>
              <a:t>plant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3E05F-BC89-45AB-AA5B-CDEAD24C9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https://www.folensonline.ie/home/library/programmes/essential-science/resources/</a:t>
            </a:r>
          </a:p>
        </p:txBody>
      </p:sp>
    </p:spTree>
    <p:extLst>
      <p:ext uri="{BB962C8B-B14F-4D97-AF65-F5344CB8AC3E}">
        <p14:creationId xmlns:p14="http://schemas.microsoft.com/office/powerpoint/2010/main" val="3862848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A1B30-8FB7-487F-A533-FC8AC951A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</a:t>
            </a:r>
            <a:r>
              <a:rPr lang="en-GB"/>
              <a:t>of lesson 1 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D00DE-3857-44ED-94D1-39F8D7C62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6792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A66C8-3C91-48E4-8091-8E2C1189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Discussion: What is the importance of photosynthesis for our planet?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01D30-85EE-42BB-8AE5-0DED5D567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8565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4EC8-359A-4B88-BC94-C9BBE48D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 is the importance of photosynthesis for our planet?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46CAD-8422-4198-829B-CA784AD72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en-IE" dirty="0"/>
              <a:t>Photosynthesis maintains an adequate level of carbon dioxide by removing it from the air and preventing it from reaching poisonous levels</a:t>
            </a:r>
          </a:p>
          <a:p>
            <a:pPr marL="285750" indent="-285750"/>
            <a:r>
              <a:rPr lang="en-IE" dirty="0"/>
              <a:t> Photosynthesis provides oxygen which is essential for living organisms.</a:t>
            </a:r>
          </a:p>
          <a:p>
            <a:pPr marL="285750" indent="-285750"/>
            <a:endParaRPr lang="en-IE" dirty="0"/>
          </a:p>
          <a:p>
            <a:pPr marL="285750" indent="-285750"/>
            <a:r>
              <a:rPr lang="en-IE" dirty="0"/>
              <a:t>Food is provided for living organisms through the process of photosynthesis.</a:t>
            </a:r>
            <a:endParaRPr lang="en-IE" dirty="0">
              <a:solidFill>
                <a:srgbClr val="FF0000"/>
              </a:solidFill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7472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872B0-5C78-4F76-AFD6-85D4995F4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Objectives of this lesson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D0A0-344A-4174-B281-6926D3AA9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To help students understand how the Earth is dependent on photosynthesis </a:t>
            </a:r>
          </a:p>
          <a:p>
            <a:r>
              <a:rPr lang="en-IE" dirty="0"/>
              <a:t>To help students understand why photosynthesis is considered both a chemical and a biological process </a:t>
            </a:r>
          </a:p>
          <a:p>
            <a:r>
              <a:rPr lang="en-IE" dirty="0"/>
              <a:t>To give students an understanding of the carbon cycle and how photosynthesis is essential for its continuation </a:t>
            </a:r>
          </a:p>
          <a:p>
            <a:r>
              <a:rPr lang="en-IE" dirty="0"/>
              <a:t>To help students investigate some factors affecting photosynthesis </a:t>
            </a:r>
          </a:p>
          <a:p>
            <a:r>
              <a:rPr lang="en-IE" dirty="0"/>
              <a:t>To give students an understanding of how knowledge of photosynthesis can be used to improve plant yields </a:t>
            </a:r>
          </a:p>
        </p:txBody>
      </p:sp>
    </p:spTree>
    <p:extLst>
      <p:ext uri="{BB962C8B-B14F-4D97-AF65-F5344CB8AC3E}">
        <p14:creationId xmlns:p14="http://schemas.microsoft.com/office/powerpoint/2010/main" val="471770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DC2FD-329E-4C5C-9DE4-2E7A7BB6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Card game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A71A6-9E51-453A-8CF5-FF462DB5C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9398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A2A5-6767-40AB-97F0-65885466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Experiment: To show that light is necessary for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CDBD5-B896-4BC9-837D-84F2123E0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4400" dirty="0"/>
              <a:t>Discussion – a possible method for carrying out this experiment?</a:t>
            </a:r>
          </a:p>
        </p:txBody>
      </p:sp>
    </p:spTree>
    <p:extLst>
      <p:ext uri="{BB962C8B-B14F-4D97-AF65-F5344CB8AC3E}">
        <p14:creationId xmlns:p14="http://schemas.microsoft.com/office/powerpoint/2010/main" val="1090633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94A9A-F3D0-49E6-816A-F2000BEC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Experiment: To show that light is necessary for photosynthesis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E7673-78AD-4272-BE8A-27F98F50C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In this experiment we will test a plant’s leaves for starch after some of the leaves have been exposed to light and some are covered to avoid light </a:t>
            </a:r>
          </a:p>
          <a:p>
            <a:r>
              <a:rPr lang="en-IE" dirty="0"/>
              <a:t>The reason we test the leaves for starch and not glucose is that as soon as a plant makes glucose in photosynthesis it is immediately converted to starch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603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9431C0-DAF9-492C-8530-E3CA30114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815022"/>
              </p:ext>
            </p:extLst>
          </p:nvPr>
        </p:nvGraphicFramePr>
        <p:xfrm>
          <a:off x="1" y="719664"/>
          <a:ext cx="12191999" cy="3401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052">
                  <a:extLst>
                    <a:ext uri="{9D8B030D-6E8A-4147-A177-3AD203B41FA5}">
                      <a16:colId xmlns:a16="http://schemas.microsoft.com/office/drawing/2014/main" val="2257249908"/>
                    </a:ext>
                  </a:extLst>
                </a:gridCol>
                <a:gridCol w="4983515">
                  <a:extLst>
                    <a:ext uri="{9D8B030D-6E8A-4147-A177-3AD203B41FA5}">
                      <a16:colId xmlns:a16="http://schemas.microsoft.com/office/drawing/2014/main" val="277814153"/>
                    </a:ext>
                  </a:extLst>
                </a:gridCol>
                <a:gridCol w="3050516">
                  <a:extLst>
                    <a:ext uri="{9D8B030D-6E8A-4147-A177-3AD203B41FA5}">
                      <a16:colId xmlns:a16="http://schemas.microsoft.com/office/drawing/2014/main" val="3996613435"/>
                    </a:ext>
                  </a:extLst>
                </a:gridCol>
                <a:gridCol w="2365916">
                  <a:extLst>
                    <a:ext uri="{9D8B030D-6E8A-4147-A177-3AD203B41FA5}">
                      <a16:colId xmlns:a16="http://schemas.microsoft.com/office/drawing/2014/main" val="1189827679"/>
                    </a:ext>
                  </a:extLst>
                </a:gridCol>
              </a:tblGrid>
              <a:tr h="474654">
                <a:tc>
                  <a:txBody>
                    <a:bodyPr/>
                    <a:lstStyle/>
                    <a:p>
                      <a:r>
                        <a:rPr lang="en-IE" sz="2000" dirty="0"/>
                        <a:t>Title of Experiment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Hypothesis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Result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479094"/>
                  </a:ext>
                </a:extLst>
              </a:tr>
              <a:tr h="2700609">
                <a:tc>
                  <a:txBody>
                    <a:bodyPr/>
                    <a:lstStyle/>
                    <a:p>
                      <a:r>
                        <a:rPr lang="en-IE" sz="2000" dirty="0"/>
                        <a:t>To show that light is necessary for photosynthesis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402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500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9E22-8D00-4200-B217-9D4ADA9A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Method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C76C-2108-40D3-B015-077A2379C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 plant is placed in total darkness for 48 hours to get rid of any starch in its leaves. A leaf may be tested at this point to show the absence of starch</a:t>
            </a:r>
          </a:p>
          <a:p>
            <a:r>
              <a:rPr lang="en-IE" dirty="0"/>
              <a:t>The plant is removed from the darkness and immediately some of the leaves are completely covered with aluminium foil</a:t>
            </a:r>
          </a:p>
          <a:p>
            <a:r>
              <a:rPr lang="en-IE" dirty="0"/>
              <a:t>The plant is exposed to bright light for at least 6 hours</a:t>
            </a:r>
          </a:p>
          <a:p>
            <a:r>
              <a:rPr lang="en-IE" dirty="0"/>
              <a:t>A covered lead and an uncovered leaf are then tested for the presence of starch</a:t>
            </a:r>
          </a:p>
        </p:txBody>
      </p:sp>
    </p:spTree>
    <p:extLst>
      <p:ext uri="{BB962C8B-B14F-4D97-AF65-F5344CB8AC3E}">
        <p14:creationId xmlns:p14="http://schemas.microsoft.com/office/powerpoint/2010/main" val="3040657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3542-912A-4306-8665-CE7FA365D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To test a leaf for starch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981F4-BE82-43F0-9FFE-448C8A2E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The leaf is placed in boiling water to kill it and soften it </a:t>
            </a:r>
          </a:p>
          <a:p>
            <a:r>
              <a:rPr lang="en-IE" dirty="0"/>
              <a:t>The leaf is placed in warm alcohol to remove the chlorophyll </a:t>
            </a:r>
          </a:p>
          <a:p>
            <a:r>
              <a:rPr lang="en-IE" dirty="0"/>
              <a:t>The leaf is put back in the hot water to wash off the alcohol </a:t>
            </a:r>
          </a:p>
          <a:p>
            <a:r>
              <a:rPr lang="en-IE" dirty="0"/>
              <a:t>The leaf is placed on a white tile and iodine is dropped onto it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9139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BCD4-45D8-400C-817D-AD1B33D0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800" dirty="0"/>
              <a:t>Result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8DFA5-2DE4-4776-BD53-E241DBB3D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69" y="1415078"/>
            <a:ext cx="10515600" cy="4351338"/>
          </a:xfrm>
        </p:spPr>
        <p:txBody>
          <a:bodyPr/>
          <a:lstStyle/>
          <a:p>
            <a:r>
              <a:rPr lang="en-IE" dirty="0"/>
              <a:t>The iodine on the leaf exposed to light will turn blue-black </a:t>
            </a:r>
          </a:p>
          <a:p>
            <a:r>
              <a:rPr lang="en-IE" dirty="0"/>
              <a:t>The iodine on the covered leaf will stay an orange-brown colour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4400" dirty="0"/>
              <a:t>Conclusion </a:t>
            </a:r>
          </a:p>
          <a:p>
            <a:endParaRPr lang="en-IE" dirty="0"/>
          </a:p>
          <a:p>
            <a:r>
              <a:rPr lang="en-IE" dirty="0"/>
              <a:t>Light is required for photosynthesis </a:t>
            </a:r>
          </a:p>
        </p:txBody>
      </p:sp>
    </p:spTree>
    <p:extLst>
      <p:ext uri="{BB962C8B-B14F-4D97-AF65-F5344CB8AC3E}">
        <p14:creationId xmlns:p14="http://schemas.microsoft.com/office/powerpoint/2010/main" val="2984195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24FA0-02A5-4465-8ED0-2860CAD76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Learning Outcomes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B2514-D076-467F-BFA8-BEB8C9EA5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At the end of this lesson students should be able to </a:t>
            </a:r>
          </a:p>
          <a:p>
            <a:r>
              <a:rPr lang="en-IE" dirty="0"/>
              <a:t>Explain how the Earth is dependent on photosynthesis </a:t>
            </a:r>
          </a:p>
          <a:p>
            <a:r>
              <a:rPr lang="en-IE" dirty="0"/>
              <a:t>Explain photosynthesis</a:t>
            </a:r>
          </a:p>
          <a:p>
            <a:r>
              <a:rPr lang="en-IE" dirty="0"/>
              <a:t>Describe an experiment to show that light is necessary </a:t>
            </a:r>
            <a:r>
              <a:rPr lang="en-IE"/>
              <a:t>for photosynthesis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2248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DF0A-FCCC-495E-8CDC-3CE231A7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Discussion: What gases is the air made from?</a:t>
            </a:r>
          </a:p>
        </p:txBody>
      </p:sp>
    </p:spTree>
    <p:extLst>
      <p:ext uri="{BB962C8B-B14F-4D97-AF65-F5344CB8AC3E}">
        <p14:creationId xmlns:p14="http://schemas.microsoft.com/office/powerpoint/2010/main" val="203907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ie chart showing air composition">
            <a:extLst>
              <a:ext uri="{FF2B5EF4-FFF2-40B4-BE49-F238E27FC236}">
                <a16:creationId xmlns:a16="http://schemas.microsoft.com/office/drawing/2014/main" id="{FDDE532A-BEB3-4EA4-9D18-301445431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353" y="545560"/>
            <a:ext cx="7720519" cy="595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19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24173-BF03-4477-B590-3FAB90BB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Identify the </a:t>
            </a:r>
            <a:r>
              <a:rPr lang="en-IE" b="1" dirty="0"/>
              <a:t>type </a:t>
            </a:r>
            <a:r>
              <a:rPr lang="en-IE" dirty="0"/>
              <a:t>of substances – Are they elements, compounds or mixtures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1A167-EBFE-490F-B90F-D5A44679F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Nitrogen </a:t>
            </a:r>
          </a:p>
          <a:p>
            <a:endParaRPr lang="en-IE" dirty="0"/>
          </a:p>
          <a:p>
            <a:r>
              <a:rPr lang="en-IE" dirty="0"/>
              <a:t>Oxygen </a:t>
            </a:r>
          </a:p>
          <a:p>
            <a:endParaRPr lang="en-IE" dirty="0"/>
          </a:p>
          <a:p>
            <a:endParaRPr lang="en-IE" dirty="0"/>
          </a:p>
          <a:p>
            <a:r>
              <a:rPr lang="en-IE" dirty="0"/>
              <a:t>Carbon dioxide </a:t>
            </a:r>
          </a:p>
        </p:txBody>
      </p:sp>
    </p:spTree>
    <p:extLst>
      <p:ext uri="{BB962C8B-B14F-4D97-AF65-F5344CB8AC3E}">
        <p14:creationId xmlns:p14="http://schemas.microsoft.com/office/powerpoint/2010/main" val="172383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88D19-58C9-4CA8-A725-FB784364C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6"/>
            <a:ext cx="10515600" cy="5746426"/>
          </a:xfrm>
        </p:spPr>
        <p:txBody>
          <a:bodyPr>
            <a:normAutofit/>
          </a:bodyPr>
          <a:lstStyle/>
          <a:p>
            <a:pPr algn="ctr"/>
            <a:r>
              <a:rPr lang="en-IE" dirty="0"/>
              <a:t>Discussion</a:t>
            </a:r>
            <a:br>
              <a:rPr lang="en-IE" dirty="0"/>
            </a:br>
            <a:br>
              <a:rPr lang="en-IE" dirty="0"/>
            </a:br>
            <a:r>
              <a:rPr lang="en-IE" dirty="0"/>
              <a:t>1. How is oxygen on our planet kept at an adequate level?</a:t>
            </a:r>
            <a:br>
              <a:rPr lang="en-IE" dirty="0"/>
            </a:br>
            <a:br>
              <a:rPr lang="en-IE" dirty="0"/>
            </a:br>
            <a:br>
              <a:rPr lang="en-IE" dirty="0"/>
            </a:br>
            <a:r>
              <a:rPr lang="en-IE" dirty="0"/>
              <a:t>2. How is the carbon dioxide level on our planet prevented from becoming poisonous?</a:t>
            </a:r>
          </a:p>
        </p:txBody>
      </p:sp>
    </p:spTree>
    <p:extLst>
      <p:ext uri="{BB962C8B-B14F-4D97-AF65-F5344CB8AC3E}">
        <p14:creationId xmlns:p14="http://schemas.microsoft.com/office/powerpoint/2010/main" val="99142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115F7-6315-43A8-84F3-62A48A0C0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12" y="365125"/>
            <a:ext cx="11551298" cy="1325563"/>
          </a:xfrm>
        </p:spPr>
        <p:txBody>
          <a:bodyPr/>
          <a:lstStyle/>
          <a:p>
            <a:r>
              <a:rPr lang="en-IE" dirty="0"/>
              <a:t>The answer to both questions =</a:t>
            </a:r>
            <a:r>
              <a:rPr lang="en-IE" b="1" u="sng" dirty="0"/>
              <a:t>Photosynthesis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2BCC2-57B0-4B0D-9B84-33F84C24B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0852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E042-AE79-4F22-BB9B-34DE154D9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u="sng" dirty="0"/>
              <a:t>Photosynthesis</a:t>
            </a:r>
            <a:r>
              <a:rPr lang="en-IE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F8D0F-6B59-4BCD-877C-DD417DACF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37" y="1825625"/>
            <a:ext cx="11251163" cy="4351338"/>
          </a:xfrm>
        </p:spPr>
        <p:txBody>
          <a:bodyPr/>
          <a:lstStyle/>
          <a:p>
            <a:endParaRPr lang="en-IE" dirty="0"/>
          </a:p>
          <a:p>
            <a:endParaRPr lang="en-IE" sz="4400" dirty="0"/>
          </a:p>
          <a:p>
            <a:pPr marL="0" indent="0">
              <a:buNone/>
            </a:pPr>
            <a:r>
              <a:rPr lang="en-IE" sz="4400" dirty="0"/>
              <a:t>Photo                                                        Synthesis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A4C142C-133E-41EC-88E5-5262FC47B743}"/>
              </a:ext>
            </a:extLst>
          </p:cNvPr>
          <p:cNvCxnSpPr>
            <a:cxnSpLocks/>
          </p:cNvCxnSpPr>
          <p:nvPr/>
        </p:nvCxnSpPr>
        <p:spPr>
          <a:xfrm flipH="1">
            <a:off x="1511559" y="1231642"/>
            <a:ext cx="3573625" cy="19127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9CCBB8-9428-470E-9586-4274635289A6}"/>
              </a:ext>
            </a:extLst>
          </p:cNvPr>
          <p:cNvCxnSpPr>
            <a:cxnSpLocks/>
          </p:cNvCxnSpPr>
          <p:nvPr/>
        </p:nvCxnSpPr>
        <p:spPr>
          <a:xfrm>
            <a:off x="6394580" y="1231642"/>
            <a:ext cx="2469502" cy="19127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EE227A78-DF97-481B-9AB6-73849049AB11}"/>
              </a:ext>
            </a:extLst>
          </p:cNvPr>
          <p:cNvSpPr/>
          <p:nvPr/>
        </p:nvSpPr>
        <p:spPr>
          <a:xfrm>
            <a:off x="345233" y="4165859"/>
            <a:ext cx="4114800" cy="2191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dirty="0"/>
              <a:t>Where have you come across the word photo previously?</a:t>
            </a:r>
          </a:p>
        </p:txBody>
      </p:sp>
    </p:spTree>
    <p:extLst>
      <p:ext uri="{BB962C8B-B14F-4D97-AF65-F5344CB8AC3E}">
        <p14:creationId xmlns:p14="http://schemas.microsoft.com/office/powerpoint/2010/main" val="7083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4689C-39B9-4D02-8D1E-2A313A2AD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/>
              <a:t>Photosynthesis is the way plants make their own food using light.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8A1D3-301A-49FF-9E83-D8067486E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7106" cy="4351338"/>
          </a:xfrm>
        </p:spPr>
        <p:txBody>
          <a:bodyPr/>
          <a:lstStyle/>
          <a:p>
            <a:r>
              <a:rPr lang="en-IE" dirty="0"/>
              <a:t>What special organelle in the plant cell is needed for plants to make their own food?</a:t>
            </a:r>
          </a:p>
        </p:txBody>
      </p:sp>
      <p:pic>
        <p:nvPicPr>
          <p:cNvPr id="5" name="Picture 4" descr="8.3.jpg">
            <a:extLst>
              <a:ext uri="{FF2B5EF4-FFF2-40B4-BE49-F238E27FC236}">
                <a16:creationId xmlns:a16="http://schemas.microsoft.com/office/drawing/2014/main" id="{BF1FC530-230D-47B4-B26E-FAA5DEE8B24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83677" y="1508748"/>
            <a:ext cx="5914938" cy="450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89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813</Words>
  <Application>Microsoft Office PowerPoint</Application>
  <PresentationFormat>Widescreen</PresentationFormat>
  <Paragraphs>105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Photosynthesis </vt:lpstr>
      <vt:lpstr>Objectives of this lesson </vt:lpstr>
      <vt:lpstr>Discussion: What gases is the air made from?</vt:lpstr>
      <vt:lpstr>PowerPoint Presentation</vt:lpstr>
      <vt:lpstr>Identify the type of substances – Are they elements, compounds or mixtures </vt:lpstr>
      <vt:lpstr>Discussion  1. How is oxygen on our planet kept at an adequate level?   2. How is the carbon dioxide level on our planet prevented from becoming poisonous?</vt:lpstr>
      <vt:lpstr>The answer to both questions =Photosynthesis</vt:lpstr>
      <vt:lpstr>Photosynthesis </vt:lpstr>
      <vt:lpstr>Photosynthesis is the way plants make their own food using light. </vt:lpstr>
      <vt:lpstr>Two requirements for photosynthesis </vt:lpstr>
      <vt:lpstr>Learning Check</vt:lpstr>
      <vt:lpstr>PowerPoint Presentation</vt:lpstr>
      <vt:lpstr>Equation for Photosynthesis </vt:lpstr>
      <vt:lpstr>Learning Check</vt:lpstr>
      <vt:lpstr>Activity: Investigating Photosynthesis </vt:lpstr>
      <vt:lpstr>Show video – photosynthesis &amp; plant structure</vt:lpstr>
      <vt:lpstr>End of lesson 1 </vt:lpstr>
      <vt:lpstr>Discussion: What is the importance of photosynthesis for our planet?</vt:lpstr>
      <vt:lpstr>What is the importance of photosynthesis for our planet?</vt:lpstr>
      <vt:lpstr>Card game photosynthesis </vt:lpstr>
      <vt:lpstr>Experiment: To show that light is necessary for photosynthesis </vt:lpstr>
      <vt:lpstr>Experiment: To show that light is necessary for photosynthesis </vt:lpstr>
      <vt:lpstr>PowerPoint Presentation</vt:lpstr>
      <vt:lpstr>Method </vt:lpstr>
      <vt:lpstr>To test a leaf for starch</vt:lpstr>
      <vt:lpstr>Result </vt:lpstr>
      <vt:lpstr>Learning Outcomes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Photosynthesis </dc:title>
  <dc:creator>David O'Brien</dc:creator>
  <cp:lastModifiedBy>David O'Brien</cp:lastModifiedBy>
  <cp:revision>13</cp:revision>
  <dcterms:created xsi:type="dcterms:W3CDTF">2018-06-28T22:59:34Z</dcterms:created>
  <dcterms:modified xsi:type="dcterms:W3CDTF">2018-08-17T14:50:25Z</dcterms:modified>
</cp:coreProperties>
</file>