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77" r:id="rId3"/>
    <p:sldId id="280" r:id="rId4"/>
    <p:sldId id="257" r:id="rId5"/>
    <p:sldId id="281" r:id="rId6"/>
    <p:sldId id="258" r:id="rId7"/>
    <p:sldId id="259" r:id="rId8"/>
    <p:sldId id="260" r:id="rId9"/>
    <p:sldId id="287" r:id="rId10"/>
    <p:sldId id="264" r:id="rId11"/>
    <p:sldId id="262" r:id="rId12"/>
    <p:sldId id="284" r:id="rId13"/>
    <p:sldId id="286" r:id="rId14"/>
    <p:sldId id="288" r:id="rId15"/>
    <p:sldId id="261" r:id="rId16"/>
    <p:sldId id="283" r:id="rId17"/>
    <p:sldId id="263" r:id="rId18"/>
    <p:sldId id="270" r:id="rId19"/>
    <p:sldId id="271" r:id="rId20"/>
    <p:sldId id="282" r:id="rId21"/>
    <p:sldId id="272" r:id="rId22"/>
    <p:sldId id="285" r:id="rId23"/>
    <p:sldId id="289" r:id="rId24"/>
    <p:sldId id="290" r:id="rId25"/>
    <p:sldId id="292" r:id="rId26"/>
    <p:sldId id="265" r:id="rId27"/>
    <p:sldId id="273" r:id="rId28"/>
    <p:sldId id="274" r:id="rId29"/>
    <p:sldId id="291" r:id="rId30"/>
    <p:sldId id="293" r:id="rId31"/>
    <p:sldId id="276" r:id="rId32"/>
    <p:sldId id="294" r:id="rId33"/>
    <p:sldId id="267" r:id="rId34"/>
    <p:sldId id="27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7359F-B582-45B4-BE6E-9DC18FAF7693}" type="datetimeFigureOut">
              <a:rPr lang="en-IE" smtClean="0"/>
              <a:t>21/02/2023</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8090F-59A6-48A7-9E57-E887998E9232}" type="slidenum">
              <a:rPr lang="en-IE" smtClean="0"/>
              <a:t>‹#›</a:t>
            </a:fld>
            <a:endParaRPr lang="en-IE"/>
          </a:p>
        </p:txBody>
      </p:sp>
    </p:spTree>
    <p:extLst>
      <p:ext uri="{BB962C8B-B14F-4D97-AF65-F5344CB8AC3E}">
        <p14:creationId xmlns:p14="http://schemas.microsoft.com/office/powerpoint/2010/main" val="2607249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2718090F-59A6-48A7-9E57-E887998E9232}" type="slidenum">
              <a:rPr lang="en-IE" smtClean="0"/>
              <a:t>8</a:t>
            </a:fld>
            <a:endParaRPr lang="en-IE"/>
          </a:p>
        </p:txBody>
      </p:sp>
    </p:spTree>
    <p:extLst>
      <p:ext uri="{BB962C8B-B14F-4D97-AF65-F5344CB8AC3E}">
        <p14:creationId xmlns:p14="http://schemas.microsoft.com/office/powerpoint/2010/main" val="3712851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IE" dirty="0"/>
              <a:t>It would be suggested</a:t>
            </a:r>
            <a:r>
              <a:rPr lang="en-IE" baseline="0" dirty="0"/>
              <a:t> that students should be able to link oxygen (lungs) and food (digestion) back to respiration, which would show interconnectivity between body systems.</a:t>
            </a:r>
          </a:p>
          <a:p>
            <a:pPr marL="171450" indent="-171450">
              <a:buFont typeface="Arial" panose="020B0604020202020204" pitchFamily="34" charset="0"/>
              <a:buChar char="•"/>
            </a:pPr>
            <a:r>
              <a:rPr lang="en-IE" baseline="0" dirty="0"/>
              <a:t>Students should also be able to link waste back to excretion as water is transferred to the kidneys, and water and carbon dioxide are transported to the lungs.</a:t>
            </a:r>
          </a:p>
          <a:p>
            <a:pPr marL="171450" indent="-171450">
              <a:buFont typeface="Arial" panose="020B0604020202020204" pitchFamily="34" charset="0"/>
              <a:buChar char="•"/>
            </a:pPr>
            <a:r>
              <a:rPr lang="en-IE" baseline="0" dirty="0"/>
              <a:t>There is a possibility also to introduce the concept of homeostasis here</a:t>
            </a:r>
            <a:endParaRPr lang="en-IE" dirty="0"/>
          </a:p>
        </p:txBody>
      </p:sp>
      <p:sp>
        <p:nvSpPr>
          <p:cNvPr id="4" name="Slide Number Placeholder 3"/>
          <p:cNvSpPr>
            <a:spLocks noGrp="1"/>
          </p:cNvSpPr>
          <p:nvPr>
            <p:ph type="sldNum" sz="quarter" idx="10"/>
          </p:nvPr>
        </p:nvSpPr>
        <p:spPr/>
        <p:txBody>
          <a:bodyPr/>
          <a:lstStyle/>
          <a:p>
            <a:fld id="{2718090F-59A6-48A7-9E57-E887998E9232}" type="slidenum">
              <a:rPr lang="en-IE" smtClean="0"/>
              <a:t>15</a:t>
            </a:fld>
            <a:endParaRPr lang="en-IE"/>
          </a:p>
        </p:txBody>
      </p:sp>
    </p:spTree>
    <p:extLst>
      <p:ext uri="{BB962C8B-B14F-4D97-AF65-F5344CB8AC3E}">
        <p14:creationId xmlns:p14="http://schemas.microsoft.com/office/powerpoint/2010/main" val="4254242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SHOW MODEL OF HEART </a:t>
            </a:r>
          </a:p>
        </p:txBody>
      </p:sp>
      <p:sp>
        <p:nvSpPr>
          <p:cNvPr id="4" name="Slide Number Placeholder 3"/>
          <p:cNvSpPr>
            <a:spLocks noGrp="1"/>
          </p:cNvSpPr>
          <p:nvPr>
            <p:ph type="sldNum" sz="quarter" idx="10"/>
          </p:nvPr>
        </p:nvSpPr>
        <p:spPr/>
        <p:txBody>
          <a:bodyPr/>
          <a:lstStyle/>
          <a:p>
            <a:fld id="{2718090F-59A6-48A7-9E57-E887998E9232}" type="slidenum">
              <a:rPr lang="en-IE" smtClean="0"/>
              <a:t>23</a:t>
            </a:fld>
            <a:endParaRPr lang="en-IE"/>
          </a:p>
        </p:txBody>
      </p:sp>
    </p:spTree>
    <p:extLst>
      <p:ext uri="{BB962C8B-B14F-4D97-AF65-F5344CB8AC3E}">
        <p14:creationId xmlns:p14="http://schemas.microsoft.com/office/powerpoint/2010/main" val="2927102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a:t>EARTHWORMS HAVE 10 HEARS, FIVE ON EACH SIDE OF THEIR BODIES </a:t>
            </a:r>
          </a:p>
        </p:txBody>
      </p:sp>
      <p:sp>
        <p:nvSpPr>
          <p:cNvPr id="4" name="Slide Number Placeholder 3"/>
          <p:cNvSpPr>
            <a:spLocks noGrp="1"/>
          </p:cNvSpPr>
          <p:nvPr>
            <p:ph type="sldNum" sz="quarter" idx="10"/>
          </p:nvPr>
        </p:nvSpPr>
        <p:spPr/>
        <p:txBody>
          <a:bodyPr/>
          <a:lstStyle/>
          <a:p>
            <a:fld id="{2718090F-59A6-48A7-9E57-E887998E9232}" type="slidenum">
              <a:rPr lang="en-IE" smtClean="0"/>
              <a:t>26</a:t>
            </a:fld>
            <a:endParaRPr lang="en-IE"/>
          </a:p>
        </p:txBody>
      </p:sp>
    </p:spTree>
    <p:extLst>
      <p:ext uri="{BB962C8B-B14F-4D97-AF65-F5344CB8AC3E}">
        <p14:creationId xmlns:p14="http://schemas.microsoft.com/office/powerpoint/2010/main" val="3777944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DISCUSSION </a:t>
            </a:r>
          </a:p>
        </p:txBody>
      </p:sp>
      <p:sp>
        <p:nvSpPr>
          <p:cNvPr id="4" name="Slide Number Placeholder 3"/>
          <p:cNvSpPr>
            <a:spLocks noGrp="1"/>
          </p:cNvSpPr>
          <p:nvPr>
            <p:ph type="sldNum" sz="quarter" idx="10"/>
          </p:nvPr>
        </p:nvSpPr>
        <p:spPr/>
        <p:txBody>
          <a:bodyPr/>
          <a:lstStyle/>
          <a:p>
            <a:fld id="{2718090F-59A6-48A7-9E57-E887998E9232}" type="slidenum">
              <a:rPr lang="en-IE" smtClean="0"/>
              <a:t>30</a:t>
            </a:fld>
            <a:endParaRPr lang="en-IE"/>
          </a:p>
        </p:txBody>
      </p:sp>
    </p:spTree>
    <p:extLst>
      <p:ext uri="{BB962C8B-B14F-4D97-AF65-F5344CB8AC3E}">
        <p14:creationId xmlns:p14="http://schemas.microsoft.com/office/powerpoint/2010/main" val="4206314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C3E7DEE3-8E6C-4316-9F25-05184509CEE4}" type="datetimeFigureOut">
              <a:rPr lang="en-IE" smtClean="0"/>
              <a:t>21/02/2023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2825249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C3E7DEE3-8E6C-4316-9F25-05184509CEE4}" type="datetimeFigureOut">
              <a:rPr lang="en-IE" smtClean="0"/>
              <a:t>21/02/2023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3594074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C3E7DEE3-8E6C-4316-9F25-05184509CEE4}" type="datetimeFigureOut">
              <a:rPr lang="en-IE" smtClean="0"/>
              <a:t>21/02/2023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212360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C3E7DEE3-8E6C-4316-9F25-05184509CEE4}" type="datetimeFigureOut">
              <a:rPr lang="en-IE" smtClean="0"/>
              <a:t>21/02/2023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75123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E7DEE3-8E6C-4316-9F25-05184509CEE4}" type="datetimeFigureOut">
              <a:rPr lang="en-IE" smtClean="0"/>
              <a:t>21/02/2023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54063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C3E7DEE3-8E6C-4316-9F25-05184509CEE4}" type="datetimeFigureOut">
              <a:rPr lang="en-IE" smtClean="0"/>
              <a:t>21/02/2023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2017228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C3E7DEE3-8E6C-4316-9F25-05184509CEE4}" type="datetimeFigureOut">
              <a:rPr lang="en-IE" smtClean="0"/>
              <a:t>21/02/2023</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1432418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C3E7DEE3-8E6C-4316-9F25-05184509CEE4}" type="datetimeFigureOut">
              <a:rPr lang="en-IE" smtClean="0"/>
              <a:t>21/02/2023</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262675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7DEE3-8E6C-4316-9F25-05184509CEE4}" type="datetimeFigureOut">
              <a:rPr lang="en-IE" smtClean="0"/>
              <a:t>21/02/2023</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1734641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E7DEE3-8E6C-4316-9F25-05184509CEE4}" type="datetimeFigureOut">
              <a:rPr lang="en-IE" smtClean="0"/>
              <a:t>21/02/2023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800817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E7DEE3-8E6C-4316-9F25-05184509CEE4}" type="datetimeFigureOut">
              <a:rPr lang="en-IE" smtClean="0"/>
              <a:t>21/02/2023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ECE4DDA-EC6B-4D1B-B323-41D8306D092A}" type="slidenum">
              <a:rPr lang="en-IE" smtClean="0"/>
              <a:t>‹#›</a:t>
            </a:fld>
            <a:endParaRPr lang="en-IE"/>
          </a:p>
        </p:txBody>
      </p:sp>
    </p:spTree>
    <p:extLst>
      <p:ext uri="{BB962C8B-B14F-4D97-AF65-F5344CB8AC3E}">
        <p14:creationId xmlns:p14="http://schemas.microsoft.com/office/powerpoint/2010/main" val="1921277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7DEE3-8E6C-4316-9F25-05184509CEE4}" type="datetimeFigureOut">
              <a:rPr lang="en-IE" smtClean="0"/>
              <a:t>21/02/2023</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E4DDA-EC6B-4D1B-B323-41D8306D092A}" type="slidenum">
              <a:rPr lang="en-IE" smtClean="0"/>
              <a:t>‹#›</a:t>
            </a:fld>
            <a:endParaRPr lang="en-IE"/>
          </a:p>
        </p:txBody>
      </p:sp>
    </p:spTree>
    <p:extLst>
      <p:ext uri="{BB962C8B-B14F-4D97-AF65-F5344CB8AC3E}">
        <p14:creationId xmlns:p14="http://schemas.microsoft.com/office/powerpoint/2010/main" val="2132464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The circulatory system</a:t>
            </a:r>
          </a:p>
        </p:txBody>
      </p:sp>
      <p:sp>
        <p:nvSpPr>
          <p:cNvPr id="3" name="Subtitle 2"/>
          <p:cNvSpPr>
            <a:spLocks noGrp="1"/>
          </p:cNvSpPr>
          <p:nvPr>
            <p:ph type="subTitle" idx="1"/>
          </p:nvPr>
        </p:nvSpPr>
        <p:spPr/>
        <p:txBody>
          <a:bodyPr/>
          <a:lstStyle/>
          <a:p>
            <a:endParaRPr lang="en-IE"/>
          </a:p>
        </p:txBody>
      </p:sp>
    </p:spTree>
    <p:extLst>
      <p:ext uri="{BB962C8B-B14F-4D97-AF65-F5344CB8AC3E}">
        <p14:creationId xmlns:p14="http://schemas.microsoft.com/office/powerpoint/2010/main" val="2128523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6288"/>
            <a:ext cx="10515600" cy="1325563"/>
          </a:xfrm>
        </p:spPr>
        <p:txBody>
          <a:bodyPr/>
          <a:lstStyle/>
          <a:p>
            <a:r>
              <a:rPr lang="en-IE" dirty="0"/>
              <a:t>The blood cells in the plasma:</a:t>
            </a:r>
          </a:p>
        </p:txBody>
      </p:sp>
      <p:pic>
        <p:nvPicPr>
          <p:cNvPr id="4" name="Picture 3" descr="Table_5.1.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7300" y="681038"/>
            <a:ext cx="11944645" cy="6015184"/>
          </a:xfrm>
          <a:prstGeom prst="rect">
            <a:avLst/>
          </a:prstGeom>
        </p:spPr>
      </p:pic>
    </p:spTree>
    <p:extLst>
      <p:ext uri="{BB962C8B-B14F-4D97-AF65-F5344CB8AC3E}">
        <p14:creationId xmlns:p14="http://schemas.microsoft.com/office/powerpoint/2010/main" val="999910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9994"/>
            <a:ext cx="10515600" cy="5683347"/>
          </a:xfrm>
        </p:spPr>
        <p:txBody>
          <a:bodyPr>
            <a:normAutofit/>
          </a:bodyPr>
          <a:lstStyle/>
          <a:p>
            <a:r>
              <a:rPr lang="en-IE" sz="3200" dirty="0"/>
              <a:t>How do the blood cells carry out their functions?</a:t>
            </a:r>
          </a:p>
          <a:p>
            <a:pPr marL="0" indent="0">
              <a:buNone/>
            </a:pPr>
            <a:endParaRPr lang="en-IE" sz="3200" dirty="0"/>
          </a:p>
          <a:p>
            <a:pPr marL="171450" indent="-171450"/>
            <a:r>
              <a:rPr lang="en-IE" sz="3200" dirty="0"/>
              <a:t>1. Red Blood cells have a red pigment (colour) called</a:t>
            </a:r>
            <a:r>
              <a:rPr lang="en-IE" sz="3200" baseline="0" dirty="0"/>
              <a:t> </a:t>
            </a:r>
            <a:r>
              <a:rPr lang="en-IE" sz="3200" b="1" baseline="0" dirty="0"/>
              <a:t>haemoglobin</a:t>
            </a:r>
            <a:r>
              <a:rPr lang="en-IE" sz="3200" baseline="0" dirty="0"/>
              <a:t> which allows the oxygen to attach to red blood cells. Oxygen is then transported</a:t>
            </a:r>
            <a:r>
              <a:rPr lang="en-IE" sz="3200" dirty="0"/>
              <a:t> around the body </a:t>
            </a:r>
            <a:endParaRPr lang="en-IE" sz="3200" baseline="0" dirty="0"/>
          </a:p>
          <a:p>
            <a:pPr marL="171450" indent="-171450"/>
            <a:r>
              <a:rPr lang="en-IE" sz="3200" baseline="0" dirty="0"/>
              <a:t>2. White blood cells – these fight infection by engulfing bacteria </a:t>
            </a:r>
          </a:p>
          <a:p>
            <a:pPr marL="171450" indent="-171450"/>
            <a:endParaRPr lang="en-IE" sz="3200" dirty="0"/>
          </a:p>
          <a:p>
            <a:pPr marL="171450" indent="-171450"/>
            <a:r>
              <a:rPr lang="en-IE" sz="3200" baseline="0" dirty="0"/>
              <a:t>3. Platelets – play an important role in the clotting of blood</a:t>
            </a:r>
            <a:r>
              <a:rPr lang="en-IE" sz="3200" dirty="0"/>
              <a:t> whenever a blood vessel gets damaged. This clot prevents blood from escaping. </a:t>
            </a:r>
          </a:p>
        </p:txBody>
      </p:sp>
    </p:spTree>
    <p:extLst>
      <p:ext uri="{BB962C8B-B14F-4D97-AF65-F5344CB8AC3E}">
        <p14:creationId xmlns:p14="http://schemas.microsoft.com/office/powerpoint/2010/main" val="3507183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F713451-64F9-4302-8BB0-B1F8C2B7E0C7}"/>
              </a:ext>
            </a:extLst>
          </p:cNvPr>
          <p:cNvPicPr>
            <a:picLocks noChangeAspect="1"/>
          </p:cNvPicPr>
          <p:nvPr/>
        </p:nvPicPr>
        <p:blipFill>
          <a:blip r:embed="rId2"/>
          <a:stretch>
            <a:fillRect/>
          </a:stretch>
        </p:blipFill>
        <p:spPr>
          <a:xfrm rot="5400000">
            <a:off x="2676600" y="-2622766"/>
            <a:ext cx="6838802" cy="12192001"/>
          </a:xfrm>
          <a:prstGeom prst="rect">
            <a:avLst/>
          </a:prstGeom>
        </p:spPr>
      </p:pic>
      <p:sp>
        <p:nvSpPr>
          <p:cNvPr id="5" name="TextBox 4">
            <a:extLst>
              <a:ext uri="{FF2B5EF4-FFF2-40B4-BE49-F238E27FC236}">
                <a16:creationId xmlns:a16="http://schemas.microsoft.com/office/drawing/2014/main" id="{04AAE230-56E9-429D-84F2-11F932B27EC9}"/>
              </a:ext>
            </a:extLst>
          </p:cNvPr>
          <p:cNvSpPr txBox="1"/>
          <p:nvPr/>
        </p:nvSpPr>
        <p:spPr>
          <a:xfrm>
            <a:off x="4290646" y="2490991"/>
            <a:ext cx="1941341" cy="954107"/>
          </a:xfrm>
          <a:prstGeom prst="rect">
            <a:avLst/>
          </a:prstGeom>
          <a:noFill/>
        </p:spPr>
        <p:txBody>
          <a:bodyPr wrap="square" rtlCol="0">
            <a:spAutoFit/>
          </a:bodyPr>
          <a:lstStyle/>
          <a:p>
            <a:r>
              <a:rPr lang="en-IE" sz="2800" dirty="0"/>
              <a:t>Red Blood Cells </a:t>
            </a:r>
          </a:p>
        </p:txBody>
      </p:sp>
      <p:sp>
        <p:nvSpPr>
          <p:cNvPr id="6" name="TextBox 5">
            <a:extLst>
              <a:ext uri="{FF2B5EF4-FFF2-40B4-BE49-F238E27FC236}">
                <a16:creationId xmlns:a16="http://schemas.microsoft.com/office/drawing/2014/main" id="{A98A6A52-4990-4536-86BD-40B254DED63B}"/>
              </a:ext>
            </a:extLst>
          </p:cNvPr>
          <p:cNvSpPr txBox="1"/>
          <p:nvPr/>
        </p:nvSpPr>
        <p:spPr>
          <a:xfrm>
            <a:off x="2908495" y="-191845"/>
            <a:ext cx="7781780" cy="830997"/>
          </a:xfrm>
          <a:prstGeom prst="rect">
            <a:avLst/>
          </a:prstGeom>
          <a:noFill/>
        </p:spPr>
        <p:txBody>
          <a:bodyPr wrap="square" rtlCol="0">
            <a:spAutoFit/>
          </a:bodyPr>
          <a:lstStyle/>
          <a:p>
            <a:r>
              <a:rPr lang="en-IE" sz="4800" dirty="0"/>
              <a:t>Composition of Blood </a:t>
            </a:r>
          </a:p>
        </p:txBody>
      </p:sp>
      <p:sp>
        <p:nvSpPr>
          <p:cNvPr id="7" name="TextBox 6">
            <a:extLst>
              <a:ext uri="{FF2B5EF4-FFF2-40B4-BE49-F238E27FC236}">
                <a16:creationId xmlns:a16="http://schemas.microsoft.com/office/drawing/2014/main" id="{FBFBE736-8500-4178-AA1F-806053BA165B}"/>
              </a:ext>
            </a:extLst>
          </p:cNvPr>
          <p:cNvSpPr txBox="1"/>
          <p:nvPr/>
        </p:nvSpPr>
        <p:spPr>
          <a:xfrm>
            <a:off x="6351562" y="2537004"/>
            <a:ext cx="1941341" cy="954107"/>
          </a:xfrm>
          <a:prstGeom prst="rect">
            <a:avLst/>
          </a:prstGeom>
          <a:noFill/>
        </p:spPr>
        <p:txBody>
          <a:bodyPr wrap="square" rtlCol="0">
            <a:spAutoFit/>
          </a:bodyPr>
          <a:lstStyle/>
          <a:p>
            <a:r>
              <a:rPr lang="en-IE" sz="2800" dirty="0"/>
              <a:t>White Blood Cells </a:t>
            </a:r>
          </a:p>
        </p:txBody>
      </p:sp>
      <p:sp>
        <p:nvSpPr>
          <p:cNvPr id="8" name="TextBox 7">
            <a:extLst>
              <a:ext uri="{FF2B5EF4-FFF2-40B4-BE49-F238E27FC236}">
                <a16:creationId xmlns:a16="http://schemas.microsoft.com/office/drawing/2014/main" id="{0CCEE054-F361-44E5-8FA8-052D1AAFACDD}"/>
              </a:ext>
            </a:extLst>
          </p:cNvPr>
          <p:cNvSpPr txBox="1"/>
          <p:nvPr/>
        </p:nvSpPr>
        <p:spPr>
          <a:xfrm>
            <a:off x="4410221" y="3808190"/>
            <a:ext cx="1941341" cy="523220"/>
          </a:xfrm>
          <a:prstGeom prst="rect">
            <a:avLst/>
          </a:prstGeom>
          <a:noFill/>
        </p:spPr>
        <p:txBody>
          <a:bodyPr wrap="square" rtlCol="0">
            <a:spAutoFit/>
          </a:bodyPr>
          <a:lstStyle/>
          <a:p>
            <a:r>
              <a:rPr lang="en-IE" sz="2800" dirty="0"/>
              <a:t>Plasma </a:t>
            </a:r>
            <a:r>
              <a:rPr lang="en-IE" dirty="0"/>
              <a:t> </a:t>
            </a:r>
          </a:p>
        </p:txBody>
      </p:sp>
      <p:sp>
        <p:nvSpPr>
          <p:cNvPr id="9" name="TextBox 8">
            <a:extLst>
              <a:ext uri="{FF2B5EF4-FFF2-40B4-BE49-F238E27FC236}">
                <a16:creationId xmlns:a16="http://schemas.microsoft.com/office/drawing/2014/main" id="{87EE814D-8B69-4DE6-BD5A-9321A855AFD4}"/>
              </a:ext>
            </a:extLst>
          </p:cNvPr>
          <p:cNvSpPr txBox="1"/>
          <p:nvPr/>
        </p:nvSpPr>
        <p:spPr>
          <a:xfrm>
            <a:off x="6398455" y="3808190"/>
            <a:ext cx="1941341" cy="523220"/>
          </a:xfrm>
          <a:prstGeom prst="rect">
            <a:avLst/>
          </a:prstGeom>
          <a:noFill/>
        </p:spPr>
        <p:txBody>
          <a:bodyPr wrap="square" rtlCol="0">
            <a:spAutoFit/>
          </a:bodyPr>
          <a:lstStyle/>
          <a:p>
            <a:r>
              <a:rPr lang="en-IE" sz="2800" dirty="0"/>
              <a:t>Platelets</a:t>
            </a:r>
            <a:r>
              <a:rPr lang="en-IE" dirty="0"/>
              <a:t>  </a:t>
            </a:r>
          </a:p>
        </p:txBody>
      </p:sp>
    </p:spTree>
    <p:extLst>
      <p:ext uri="{BB962C8B-B14F-4D97-AF65-F5344CB8AC3E}">
        <p14:creationId xmlns:p14="http://schemas.microsoft.com/office/powerpoint/2010/main" val="569973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7D53B-FF25-41D5-8644-CC82C0A88C86}"/>
              </a:ext>
            </a:extLst>
          </p:cNvPr>
          <p:cNvSpPr>
            <a:spLocks noGrp="1"/>
          </p:cNvSpPr>
          <p:nvPr>
            <p:ph type="title"/>
          </p:nvPr>
        </p:nvSpPr>
        <p:spPr/>
        <p:txBody>
          <a:bodyPr/>
          <a:lstStyle/>
          <a:p>
            <a:r>
              <a:rPr lang="en-IE" dirty="0"/>
              <a:t>Journey of a blood cell </a:t>
            </a:r>
          </a:p>
        </p:txBody>
      </p:sp>
      <p:sp>
        <p:nvSpPr>
          <p:cNvPr id="3" name="Content Placeholder 2">
            <a:extLst>
              <a:ext uri="{FF2B5EF4-FFF2-40B4-BE49-F238E27FC236}">
                <a16:creationId xmlns:a16="http://schemas.microsoft.com/office/drawing/2014/main" id="{A4D30024-4124-449D-A20E-7CA7A17B0622}"/>
              </a:ext>
            </a:extLst>
          </p:cNvPr>
          <p:cNvSpPr>
            <a:spLocks noGrp="1"/>
          </p:cNvSpPr>
          <p:nvPr>
            <p:ph idx="1"/>
          </p:nvPr>
        </p:nvSpPr>
        <p:spPr/>
        <p:txBody>
          <a:bodyPr/>
          <a:lstStyle/>
          <a:p>
            <a:r>
              <a:rPr lang="en-IE" dirty="0"/>
              <a:t>Imagine that you are a red blood cell. Write a story about the journey you take around the body, describing what you see as you make your way through the blood vessels. Describe your role as an oxygen an oxygen carrier. Be descriptive.</a:t>
            </a:r>
          </a:p>
        </p:txBody>
      </p:sp>
    </p:spTree>
    <p:extLst>
      <p:ext uri="{BB962C8B-B14F-4D97-AF65-F5344CB8AC3E}">
        <p14:creationId xmlns:p14="http://schemas.microsoft.com/office/powerpoint/2010/main" val="2986803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AD0E5-9B63-4FA2-A934-35D76D06F5FA}"/>
              </a:ext>
            </a:extLst>
          </p:cNvPr>
          <p:cNvSpPr>
            <a:spLocks noGrp="1"/>
          </p:cNvSpPr>
          <p:nvPr>
            <p:ph type="title"/>
          </p:nvPr>
        </p:nvSpPr>
        <p:spPr/>
        <p:txBody>
          <a:bodyPr/>
          <a:lstStyle/>
          <a:p>
            <a:r>
              <a:rPr lang="en-IE" dirty="0"/>
              <a:t>Using your knowledge of blood, list the functions of blood </a:t>
            </a:r>
          </a:p>
        </p:txBody>
      </p:sp>
      <p:sp>
        <p:nvSpPr>
          <p:cNvPr id="3" name="Content Placeholder 2">
            <a:extLst>
              <a:ext uri="{FF2B5EF4-FFF2-40B4-BE49-F238E27FC236}">
                <a16:creationId xmlns:a16="http://schemas.microsoft.com/office/drawing/2014/main" id="{3066654C-CC28-4A2C-8BB2-C72E062603A8}"/>
              </a:ext>
            </a:extLst>
          </p:cNvPr>
          <p:cNvSpPr>
            <a:spLocks noGrp="1"/>
          </p:cNvSpPr>
          <p:nvPr>
            <p:ph idx="1"/>
          </p:nvPr>
        </p:nvSpPr>
        <p:spPr/>
        <p:txBody>
          <a:bodyPr/>
          <a:lstStyle/>
          <a:p>
            <a:endParaRPr lang="en-IE"/>
          </a:p>
        </p:txBody>
      </p:sp>
    </p:spTree>
    <p:extLst>
      <p:ext uri="{BB962C8B-B14F-4D97-AF65-F5344CB8AC3E}">
        <p14:creationId xmlns:p14="http://schemas.microsoft.com/office/powerpoint/2010/main" val="664536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9786"/>
            <a:ext cx="10515600" cy="1325563"/>
          </a:xfrm>
        </p:spPr>
        <p:txBody>
          <a:bodyPr/>
          <a:lstStyle/>
          <a:p>
            <a:r>
              <a:rPr lang="en-IE" dirty="0"/>
              <a:t>Functions of the blood </a:t>
            </a:r>
          </a:p>
        </p:txBody>
      </p:sp>
      <p:sp>
        <p:nvSpPr>
          <p:cNvPr id="3" name="Content Placeholder 2"/>
          <p:cNvSpPr>
            <a:spLocks noGrp="1"/>
          </p:cNvSpPr>
          <p:nvPr>
            <p:ph idx="1"/>
          </p:nvPr>
        </p:nvSpPr>
        <p:spPr>
          <a:xfrm>
            <a:off x="337625" y="703386"/>
            <a:ext cx="11854375" cy="6154614"/>
          </a:xfrm>
        </p:spPr>
        <p:txBody>
          <a:bodyPr>
            <a:normAutofit fontScale="85000" lnSpcReduction="20000"/>
          </a:bodyPr>
          <a:lstStyle/>
          <a:p>
            <a:r>
              <a:rPr lang="en-IE" b="1" dirty="0"/>
              <a:t>Functions of blood</a:t>
            </a:r>
          </a:p>
          <a:p>
            <a:pPr marL="342900" indent="-342900">
              <a:lnSpc>
                <a:spcPct val="250000"/>
              </a:lnSpc>
              <a:buFont typeface="+mj-lt"/>
              <a:buAutoNum type="arabicPeriod"/>
            </a:pPr>
            <a:r>
              <a:rPr lang="en-IE" sz="3400" dirty="0"/>
              <a:t>To transport oxygen to cells</a:t>
            </a:r>
          </a:p>
          <a:p>
            <a:pPr marL="342900" indent="-342900">
              <a:lnSpc>
                <a:spcPct val="250000"/>
              </a:lnSpc>
              <a:buFont typeface="+mj-lt"/>
              <a:buAutoNum type="arabicPeriod"/>
            </a:pPr>
            <a:r>
              <a:rPr lang="en-IE" sz="3400" dirty="0"/>
              <a:t>To transport food to cells</a:t>
            </a:r>
          </a:p>
          <a:p>
            <a:pPr marL="342900" indent="-342900">
              <a:lnSpc>
                <a:spcPct val="250000"/>
              </a:lnSpc>
              <a:buFont typeface="+mj-lt"/>
              <a:buAutoNum type="arabicPeriod"/>
            </a:pPr>
            <a:r>
              <a:rPr lang="en-IE" sz="3400" dirty="0"/>
              <a:t>To transport waste away from cells</a:t>
            </a:r>
          </a:p>
          <a:p>
            <a:pPr marL="342900" indent="-342900">
              <a:lnSpc>
                <a:spcPct val="250000"/>
              </a:lnSpc>
              <a:buFont typeface="+mj-lt"/>
              <a:buAutoNum type="arabicPeriod"/>
            </a:pPr>
            <a:r>
              <a:rPr lang="en-IE" sz="3400" dirty="0"/>
              <a:t>To help fight infection</a:t>
            </a:r>
          </a:p>
          <a:p>
            <a:pPr marL="342900" indent="-342900">
              <a:lnSpc>
                <a:spcPct val="250000"/>
              </a:lnSpc>
              <a:buFont typeface="+mj-lt"/>
              <a:buAutoNum type="arabicPeriod"/>
            </a:pPr>
            <a:r>
              <a:rPr lang="en-IE" sz="3400" dirty="0"/>
              <a:t>To help keep the body at the correct temperature</a:t>
            </a:r>
          </a:p>
          <a:p>
            <a:endParaRPr lang="en-IE" dirty="0"/>
          </a:p>
        </p:txBody>
      </p:sp>
    </p:spTree>
    <p:extLst>
      <p:ext uri="{BB962C8B-B14F-4D97-AF65-F5344CB8AC3E}">
        <p14:creationId xmlns:p14="http://schemas.microsoft.com/office/powerpoint/2010/main" val="2584724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0F91-1AF3-4429-92EB-BF35D5DCF0B4}"/>
              </a:ext>
            </a:extLst>
          </p:cNvPr>
          <p:cNvSpPr>
            <a:spLocks noGrp="1"/>
          </p:cNvSpPr>
          <p:nvPr>
            <p:ph type="title"/>
          </p:nvPr>
        </p:nvSpPr>
        <p:spPr/>
        <p:txBody>
          <a:bodyPr/>
          <a:lstStyle/>
          <a:p>
            <a:r>
              <a:rPr lang="en-IE" dirty="0"/>
              <a:t>Learning Check </a:t>
            </a:r>
          </a:p>
        </p:txBody>
      </p:sp>
      <p:sp>
        <p:nvSpPr>
          <p:cNvPr id="3" name="Content Placeholder 2">
            <a:extLst>
              <a:ext uri="{FF2B5EF4-FFF2-40B4-BE49-F238E27FC236}">
                <a16:creationId xmlns:a16="http://schemas.microsoft.com/office/drawing/2014/main" id="{A15135D6-0B55-4DB3-A785-FB89B8ACE604}"/>
              </a:ext>
            </a:extLst>
          </p:cNvPr>
          <p:cNvSpPr>
            <a:spLocks noGrp="1"/>
          </p:cNvSpPr>
          <p:nvPr>
            <p:ph idx="1"/>
          </p:nvPr>
        </p:nvSpPr>
        <p:spPr/>
        <p:txBody>
          <a:bodyPr>
            <a:normAutofit/>
          </a:bodyPr>
          <a:lstStyle/>
          <a:p>
            <a:r>
              <a:rPr lang="en-IE" sz="3200" dirty="0"/>
              <a:t>What is blood composed of? </a:t>
            </a:r>
          </a:p>
          <a:p>
            <a:r>
              <a:rPr lang="en-IE" sz="3200" dirty="0"/>
              <a:t>What is the liquid part of blood called?</a:t>
            </a:r>
          </a:p>
          <a:p>
            <a:r>
              <a:rPr lang="en-IE" sz="3200" dirty="0"/>
              <a:t>Name the 3 blood cells</a:t>
            </a:r>
          </a:p>
          <a:p>
            <a:r>
              <a:rPr lang="en-IE" sz="3200" dirty="0"/>
              <a:t>What is the function of red blood cells?</a:t>
            </a:r>
          </a:p>
          <a:p>
            <a:r>
              <a:rPr lang="en-IE" sz="3200" dirty="0"/>
              <a:t>What is the function of white blood cells?</a:t>
            </a:r>
          </a:p>
          <a:p>
            <a:r>
              <a:rPr lang="en-IE" sz="3200" dirty="0"/>
              <a:t>What is the function of platelets?</a:t>
            </a:r>
          </a:p>
        </p:txBody>
      </p:sp>
    </p:spTree>
    <p:extLst>
      <p:ext uri="{BB962C8B-B14F-4D97-AF65-F5344CB8AC3E}">
        <p14:creationId xmlns:p14="http://schemas.microsoft.com/office/powerpoint/2010/main" val="675230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7" y="-281989"/>
            <a:ext cx="10515600" cy="1325563"/>
          </a:xfrm>
        </p:spPr>
        <p:txBody>
          <a:bodyPr/>
          <a:lstStyle/>
          <a:p>
            <a:r>
              <a:rPr lang="en-IE" dirty="0"/>
              <a:t>Blood Vessels </a:t>
            </a:r>
          </a:p>
        </p:txBody>
      </p:sp>
      <p:sp>
        <p:nvSpPr>
          <p:cNvPr id="3" name="Content Placeholder 2"/>
          <p:cNvSpPr>
            <a:spLocks noGrp="1"/>
          </p:cNvSpPr>
          <p:nvPr>
            <p:ph idx="1"/>
          </p:nvPr>
        </p:nvSpPr>
        <p:spPr>
          <a:xfrm>
            <a:off x="247357" y="770548"/>
            <a:ext cx="10515600" cy="4351338"/>
          </a:xfrm>
        </p:spPr>
        <p:txBody>
          <a:bodyPr>
            <a:normAutofit/>
          </a:bodyPr>
          <a:lstStyle/>
          <a:p>
            <a:r>
              <a:rPr lang="en-IE" sz="4000" b="1" dirty="0"/>
              <a:t>Blood vessels </a:t>
            </a:r>
            <a:r>
              <a:rPr lang="en-IE" sz="4000" dirty="0"/>
              <a:t>carry blood around the body </a:t>
            </a:r>
          </a:p>
          <a:p>
            <a:r>
              <a:rPr lang="en-IE" sz="4000" dirty="0"/>
              <a:t>There are three types of blood vessels </a:t>
            </a:r>
          </a:p>
          <a:p>
            <a:pPr marL="514350" indent="-514350">
              <a:buAutoNum type="arabicPeriod"/>
            </a:pPr>
            <a:r>
              <a:rPr lang="en-IE" sz="4000" dirty="0"/>
              <a:t>Arteries </a:t>
            </a:r>
          </a:p>
          <a:p>
            <a:pPr marL="514350" indent="-514350">
              <a:buAutoNum type="arabicPeriod"/>
            </a:pPr>
            <a:r>
              <a:rPr lang="en-IE" sz="4000" dirty="0"/>
              <a:t>Veins </a:t>
            </a:r>
          </a:p>
          <a:p>
            <a:pPr marL="514350" indent="-514350">
              <a:buAutoNum type="arabicPeriod"/>
            </a:pPr>
            <a:r>
              <a:rPr lang="en-IE" sz="4000" dirty="0"/>
              <a:t>Capillaries </a:t>
            </a:r>
          </a:p>
        </p:txBody>
      </p:sp>
      <p:pic>
        <p:nvPicPr>
          <p:cNvPr id="4" name="Picture 3" descr="5.8.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323004" y="2824342"/>
            <a:ext cx="8733009" cy="3476691"/>
          </a:xfrm>
          <a:prstGeom prst="rect">
            <a:avLst/>
          </a:prstGeom>
        </p:spPr>
      </p:pic>
    </p:spTree>
    <p:extLst>
      <p:ext uri="{BB962C8B-B14F-4D97-AF65-F5344CB8AC3E}">
        <p14:creationId xmlns:p14="http://schemas.microsoft.com/office/powerpoint/2010/main" val="1274516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455" y="573601"/>
            <a:ext cx="10515600" cy="2816713"/>
          </a:xfrm>
        </p:spPr>
        <p:txBody>
          <a:bodyPr/>
          <a:lstStyle/>
          <a:p>
            <a:r>
              <a:rPr lang="en-IE" dirty="0"/>
              <a:t>Arteries have thick walls that are very strong. Arteries always carry blood away from the heart </a:t>
            </a:r>
          </a:p>
          <a:p>
            <a:r>
              <a:rPr lang="en-IE" dirty="0"/>
              <a:t>Veins have thinner walls and are easier than arteries to damage Veins always carry blood towards the heart. </a:t>
            </a:r>
          </a:p>
          <a:p>
            <a:r>
              <a:rPr lang="en-IE" dirty="0"/>
              <a:t>Capillaries have walls that are only one cell think. </a:t>
            </a:r>
          </a:p>
        </p:txBody>
      </p:sp>
      <p:pic>
        <p:nvPicPr>
          <p:cNvPr id="4" name="Picture 3" descr="5.8.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39126" y="3460653"/>
            <a:ext cx="10280456" cy="2827605"/>
          </a:xfrm>
          <a:prstGeom prst="rect">
            <a:avLst/>
          </a:prstGeom>
        </p:spPr>
      </p:pic>
    </p:spTree>
    <p:extLst>
      <p:ext uri="{BB962C8B-B14F-4D97-AF65-F5344CB8AC3E}">
        <p14:creationId xmlns:p14="http://schemas.microsoft.com/office/powerpoint/2010/main" val="458692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VEAL </a:t>
            </a:r>
          </a:p>
        </p:txBody>
      </p:sp>
      <p:sp>
        <p:nvSpPr>
          <p:cNvPr id="3" name="Content Placeholder 2"/>
          <p:cNvSpPr>
            <a:spLocks noGrp="1"/>
          </p:cNvSpPr>
          <p:nvPr>
            <p:ph idx="1"/>
          </p:nvPr>
        </p:nvSpPr>
        <p:spPr/>
        <p:txBody>
          <a:bodyPr/>
          <a:lstStyle/>
          <a:p>
            <a:r>
              <a:rPr lang="en-IE" dirty="0"/>
              <a:t>Veins </a:t>
            </a:r>
          </a:p>
          <a:p>
            <a:r>
              <a:rPr lang="en-IE" dirty="0"/>
              <a:t>Enter the heart </a:t>
            </a:r>
          </a:p>
          <a:p>
            <a:r>
              <a:rPr lang="en-IE" dirty="0"/>
              <a:t>Arteries </a:t>
            </a:r>
          </a:p>
          <a:p>
            <a:r>
              <a:rPr lang="en-IE" dirty="0"/>
              <a:t>Leave the heart</a:t>
            </a:r>
          </a:p>
        </p:txBody>
      </p:sp>
    </p:spTree>
    <p:extLst>
      <p:ext uri="{BB962C8B-B14F-4D97-AF65-F5344CB8AC3E}">
        <p14:creationId xmlns:p14="http://schemas.microsoft.com/office/powerpoint/2010/main" val="2496912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Objectives of this lesson </a:t>
            </a:r>
          </a:p>
        </p:txBody>
      </p:sp>
      <p:sp>
        <p:nvSpPr>
          <p:cNvPr id="3" name="Content Placeholder 2"/>
          <p:cNvSpPr>
            <a:spLocks noGrp="1"/>
          </p:cNvSpPr>
          <p:nvPr>
            <p:ph idx="1"/>
          </p:nvPr>
        </p:nvSpPr>
        <p:spPr/>
        <p:txBody>
          <a:bodyPr/>
          <a:lstStyle/>
          <a:p>
            <a:r>
              <a:rPr lang="en-IE" dirty="0"/>
              <a:t>To help students to describe the composition of blood and its functions </a:t>
            </a:r>
          </a:p>
          <a:p>
            <a:r>
              <a:rPr lang="en-IE" dirty="0"/>
              <a:t>To help students to show, name and describe the functions of the organs of the circulatory system </a:t>
            </a:r>
          </a:p>
          <a:p>
            <a:r>
              <a:rPr lang="en-IE" dirty="0"/>
              <a:t>To show students how the organs of the circulatory system work with each other and other systems</a:t>
            </a:r>
          </a:p>
        </p:txBody>
      </p:sp>
    </p:spTree>
    <p:extLst>
      <p:ext uri="{BB962C8B-B14F-4D97-AF65-F5344CB8AC3E}">
        <p14:creationId xmlns:p14="http://schemas.microsoft.com/office/powerpoint/2010/main" val="537697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venn diagram">
            <a:extLst>
              <a:ext uri="{FF2B5EF4-FFF2-40B4-BE49-F238E27FC236}">
                <a16:creationId xmlns:a16="http://schemas.microsoft.com/office/drawing/2014/main" id="{4036D9F5-7C19-4585-BBD3-292BA002F5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529" y="145776"/>
            <a:ext cx="10170941" cy="6566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089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Valves </a:t>
            </a:r>
          </a:p>
        </p:txBody>
      </p:sp>
      <p:sp>
        <p:nvSpPr>
          <p:cNvPr id="3" name="Content Placeholder 2"/>
          <p:cNvSpPr>
            <a:spLocks noGrp="1"/>
          </p:cNvSpPr>
          <p:nvPr>
            <p:ph idx="1"/>
          </p:nvPr>
        </p:nvSpPr>
        <p:spPr/>
        <p:txBody>
          <a:bodyPr/>
          <a:lstStyle/>
          <a:p>
            <a:r>
              <a:rPr lang="en-IE" dirty="0"/>
              <a:t>Blood will not flow backwards in arteries because the blood is under pressure from the hearts pumping action </a:t>
            </a:r>
          </a:p>
          <a:p>
            <a:r>
              <a:rPr lang="en-IE" dirty="0"/>
              <a:t>However, the blood in veins is not under any pressure and therefore is in danger of flowing backwards </a:t>
            </a:r>
          </a:p>
          <a:p>
            <a:r>
              <a:rPr lang="en-IE" dirty="0"/>
              <a:t>To prevent this from happening there are valves in </a:t>
            </a:r>
            <a:r>
              <a:rPr lang="en-IE" b="1" dirty="0"/>
              <a:t>veins to prevent backflow </a:t>
            </a:r>
          </a:p>
        </p:txBody>
      </p:sp>
    </p:spTree>
    <p:extLst>
      <p:ext uri="{BB962C8B-B14F-4D97-AF65-F5344CB8AC3E}">
        <p14:creationId xmlns:p14="http://schemas.microsoft.com/office/powerpoint/2010/main" val="915308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2444B-0B5B-46EF-9401-A1CA798B690D}"/>
              </a:ext>
            </a:extLst>
          </p:cNvPr>
          <p:cNvSpPr>
            <a:spLocks noGrp="1"/>
          </p:cNvSpPr>
          <p:nvPr>
            <p:ph type="title"/>
          </p:nvPr>
        </p:nvSpPr>
        <p:spPr/>
        <p:txBody>
          <a:bodyPr/>
          <a:lstStyle/>
          <a:p>
            <a:r>
              <a:rPr lang="en-IE" dirty="0"/>
              <a:t>Learning Check</a:t>
            </a:r>
          </a:p>
        </p:txBody>
      </p:sp>
      <p:sp>
        <p:nvSpPr>
          <p:cNvPr id="3" name="Content Placeholder 2">
            <a:extLst>
              <a:ext uri="{FF2B5EF4-FFF2-40B4-BE49-F238E27FC236}">
                <a16:creationId xmlns:a16="http://schemas.microsoft.com/office/drawing/2014/main" id="{D8502886-A39C-4464-9FBD-C69C88C92929}"/>
              </a:ext>
            </a:extLst>
          </p:cNvPr>
          <p:cNvSpPr>
            <a:spLocks noGrp="1"/>
          </p:cNvSpPr>
          <p:nvPr>
            <p:ph idx="1"/>
          </p:nvPr>
        </p:nvSpPr>
        <p:spPr/>
        <p:txBody>
          <a:bodyPr/>
          <a:lstStyle/>
          <a:p>
            <a:r>
              <a:rPr lang="en-IE" dirty="0"/>
              <a:t>What is the function of arteries?</a:t>
            </a:r>
          </a:p>
          <a:p>
            <a:r>
              <a:rPr lang="en-IE" dirty="0"/>
              <a:t>What is the function of veins?</a:t>
            </a:r>
          </a:p>
          <a:p>
            <a:r>
              <a:rPr lang="en-IE" dirty="0"/>
              <a:t>List 3 differences between arteries and veins?</a:t>
            </a:r>
          </a:p>
          <a:p>
            <a:r>
              <a:rPr lang="en-IE" dirty="0"/>
              <a:t>What is the function of valves?</a:t>
            </a:r>
          </a:p>
        </p:txBody>
      </p:sp>
    </p:spTree>
    <p:extLst>
      <p:ext uri="{BB962C8B-B14F-4D97-AF65-F5344CB8AC3E}">
        <p14:creationId xmlns:p14="http://schemas.microsoft.com/office/powerpoint/2010/main" val="616176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6F20D-C19B-44A3-B5EC-5B4BC5C1F63B}"/>
              </a:ext>
            </a:extLst>
          </p:cNvPr>
          <p:cNvSpPr>
            <a:spLocks noGrp="1"/>
          </p:cNvSpPr>
          <p:nvPr>
            <p:ph type="title"/>
          </p:nvPr>
        </p:nvSpPr>
        <p:spPr/>
        <p:txBody>
          <a:bodyPr/>
          <a:lstStyle/>
          <a:p>
            <a:r>
              <a:rPr lang="en-IE" dirty="0"/>
              <a:t>The Heart </a:t>
            </a:r>
          </a:p>
        </p:txBody>
      </p:sp>
      <p:sp>
        <p:nvSpPr>
          <p:cNvPr id="3" name="Content Placeholder 2">
            <a:extLst>
              <a:ext uri="{FF2B5EF4-FFF2-40B4-BE49-F238E27FC236}">
                <a16:creationId xmlns:a16="http://schemas.microsoft.com/office/drawing/2014/main" id="{9F76493B-1FE8-45E8-9B47-71DA09979274}"/>
              </a:ext>
            </a:extLst>
          </p:cNvPr>
          <p:cNvSpPr>
            <a:spLocks noGrp="1"/>
          </p:cNvSpPr>
          <p:nvPr>
            <p:ph idx="1"/>
          </p:nvPr>
        </p:nvSpPr>
        <p:spPr>
          <a:xfrm>
            <a:off x="121172" y="1834956"/>
            <a:ext cx="3667057" cy="4351338"/>
          </a:xfrm>
        </p:spPr>
        <p:txBody>
          <a:bodyPr/>
          <a:lstStyle/>
          <a:p>
            <a:r>
              <a:rPr lang="en-IE" dirty="0"/>
              <a:t>The heart is made of 4 chambers </a:t>
            </a:r>
          </a:p>
        </p:txBody>
      </p:sp>
      <p:pic>
        <p:nvPicPr>
          <p:cNvPr id="4" name="Picture 3" descr="5.9.jpg">
            <a:extLst>
              <a:ext uri="{FF2B5EF4-FFF2-40B4-BE49-F238E27FC236}">
                <a16:creationId xmlns:a16="http://schemas.microsoft.com/office/drawing/2014/main" id="{7C99586F-296B-4544-A31F-79883C00D57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41260" y="788256"/>
            <a:ext cx="7424925" cy="5281488"/>
          </a:xfrm>
          <a:prstGeom prst="rect">
            <a:avLst/>
          </a:prstGeom>
        </p:spPr>
      </p:pic>
      <p:sp>
        <p:nvSpPr>
          <p:cNvPr id="5" name="Rectangle 4">
            <a:extLst>
              <a:ext uri="{FF2B5EF4-FFF2-40B4-BE49-F238E27FC236}">
                <a16:creationId xmlns:a16="http://schemas.microsoft.com/office/drawing/2014/main" id="{73667815-5AF3-42C4-BA69-F5D0B4B366A2}"/>
              </a:ext>
            </a:extLst>
          </p:cNvPr>
          <p:cNvSpPr/>
          <p:nvPr/>
        </p:nvSpPr>
        <p:spPr>
          <a:xfrm>
            <a:off x="4241260" y="1690688"/>
            <a:ext cx="1527242" cy="40583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Rectangle 5">
            <a:extLst>
              <a:ext uri="{FF2B5EF4-FFF2-40B4-BE49-F238E27FC236}">
                <a16:creationId xmlns:a16="http://schemas.microsoft.com/office/drawing/2014/main" id="{5F03AD71-0E96-4FCA-8591-FD8E890749B1}"/>
              </a:ext>
            </a:extLst>
          </p:cNvPr>
          <p:cNvSpPr/>
          <p:nvPr/>
        </p:nvSpPr>
        <p:spPr>
          <a:xfrm>
            <a:off x="5439746" y="4407624"/>
            <a:ext cx="907865" cy="12149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6">
            <a:extLst>
              <a:ext uri="{FF2B5EF4-FFF2-40B4-BE49-F238E27FC236}">
                <a16:creationId xmlns:a16="http://schemas.microsoft.com/office/drawing/2014/main" id="{08F74EC8-555A-4BDE-9800-953652352141}"/>
              </a:ext>
            </a:extLst>
          </p:cNvPr>
          <p:cNvSpPr/>
          <p:nvPr/>
        </p:nvSpPr>
        <p:spPr>
          <a:xfrm>
            <a:off x="4142792" y="788257"/>
            <a:ext cx="2864497" cy="9024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Rectangle 7">
            <a:extLst>
              <a:ext uri="{FF2B5EF4-FFF2-40B4-BE49-F238E27FC236}">
                <a16:creationId xmlns:a16="http://schemas.microsoft.com/office/drawing/2014/main" id="{707B6FE1-9896-48E8-8621-6FEECF582F53}"/>
              </a:ext>
            </a:extLst>
          </p:cNvPr>
          <p:cNvSpPr/>
          <p:nvPr/>
        </p:nvSpPr>
        <p:spPr>
          <a:xfrm>
            <a:off x="10002416" y="1147665"/>
            <a:ext cx="2189584" cy="39893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Rectangle 8">
            <a:extLst>
              <a:ext uri="{FF2B5EF4-FFF2-40B4-BE49-F238E27FC236}">
                <a16:creationId xmlns:a16="http://schemas.microsoft.com/office/drawing/2014/main" id="{6DC764F1-89B2-4AB2-A385-CABE7AD5F9FC}"/>
              </a:ext>
            </a:extLst>
          </p:cNvPr>
          <p:cNvSpPr/>
          <p:nvPr/>
        </p:nvSpPr>
        <p:spPr>
          <a:xfrm>
            <a:off x="9051619" y="503786"/>
            <a:ext cx="2189584" cy="6780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2042744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1C520-3245-43EB-8203-DE2D0B4DC3E7}"/>
              </a:ext>
            </a:extLst>
          </p:cNvPr>
          <p:cNvSpPr>
            <a:spLocks noGrp="1"/>
          </p:cNvSpPr>
          <p:nvPr>
            <p:ph type="title"/>
          </p:nvPr>
        </p:nvSpPr>
        <p:spPr/>
        <p:txBody>
          <a:bodyPr/>
          <a:lstStyle/>
          <a:p>
            <a:r>
              <a:rPr lang="en-IE" dirty="0"/>
              <a:t>Draw diagram of the heart </a:t>
            </a:r>
          </a:p>
        </p:txBody>
      </p:sp>
      <p:sp>
        <p:nvSpPr>
          <p:cNvPr id="3" name="Content Placeholder 2">
            <a:extLst>
              <a:ext uri="{FF2B5EF4-FFF2-40B4-BE49-F238E27FC236}">
                <a16:creationId xmlns:a16="http://schemas.microsoft.com/office/drawing/2014/main" id="{CC644DB3-B15B-449F-9F6D-6B1AC032A1F5}"/>
              </a:ext>
            </a:extLst>
          </p:cNvPr>
          <p:cNvSpPr>
            <a:spLocks noGrp="1"/>
          </p:cNvSpPr>
          <p:nvPr>
            <p:ph idx="1"/>
          </p:nvPr>
        </p:nvSpPr>
        <p:spPr/>
        <p:txBody>
          <a:bodyPr/>
          <a:lstStyle/>
          <a:p>
            <a:endParaRPr lang="en-IE"/>
          </a:p>
        </p:txBody>
      </p:sp>
    </p:spTree>
    <p:extLst>
      <p:ext uri="{BB962C8B-B14F-4D97-AF65-F5344CB8AC3E}">
        <p14:creationId xmlns:p14="http://schemas.microsoft.com/office/powerpoint/2010/main" val="1790759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FD8D7-B3A7-45FB-A53B-3601A3AF8F11}"/>
              </a:ext>
            </a:extLst>
          </p:cNvPr>
          <p:cNvSpPr>
            <a:spLocks noGrp="1"/>
          </p:cNvSpPr>
          <p:nvPr>
            <p:ph type="title"/>
          </p:nvPr>
        </p:nvSpPr>
        <p:spPr/>
        <p:txBody>
          <a:bodyPr/>
          <a:lstStyle/>
          <a:p>
            <a:r>
              <a:rPr lang="en-IE" dirty="0"/>
              <a:t>Learning Check</a:t>
            </a:r>
          </a:p>
        </p:txBody>
      </p:sp>
      <p:sp>
        <p:nvSpPr>
          <p:cNvPr id="3" name="Content Placeholder 2">
            <a:extLst>
              <a:ext uri="{FF2B5EF4-FFF2-40B4-BE49-F238E27FC236}">
                <a16:creationId xmlns:a16="http://schemas.microsoft.com/office/drawing/2014/main" id="{07BA44ED-4E08-49B5-B600-1C32A8A73606}"/>
              </a:ext>
            </a:extLst>
          </p:cNvPr>
          <p:cNvSpPr>
            <a:spLocks noGrp="1"/>
          </p:cNvSpPr>
          <p:nvPr>
            <p:ph idx="1"/>
          </p:nvPr>
        </p:nvSpPr>
        <p:spPr/>
        <p:txBody>
          <a:bodyPr/>
          <a:lstStyle/>
          <a:p>
            <a:r>
              <a:rPr lang="en-IE" dirty="0"/>
              <a:t>List the four chambers in the heart </a:t>
            </a:r>
          </a:p>
          <a:p>
            <a:r>
              <a:rPr lang="en-IE" dirty="0"/>
              <a:t>Name the veins in the heart </a:t>
            </a:r>
          </a:p>
          <a:p>
            <a:r>
              <a:rPr lang="en-IE" dirty="0"/>
              <a:t>Name the arteries in the heart </a:t>
            </a:r>
          </a:p>
          <a:p>
            <a:r>
              <a:rPr lang="en-IE" dirty="0"/>
              <a:t>What is the function of valves </a:t>
            </a:r>
          </a:p>
        </p:txBody>
      </p:sp>
    </p:spTree>
    <p:extLst>
      <p:ext uri="{BB962C8B-B14F-4D97-AF65-F5344CB8AC3E}">
        <p14:creationId xmlns:p14="http://schemas.microsoft.com/office/powerpoint/2010/main" val="2422547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The Heart </a:t>
            </a:r>
          </a:p>
        </p:txBody>
      </p:sp>
      <p:sp>
        <p:nvSpPr>
          <p:cNvPr id="3" name="Content Placeholder 2"/>
          <p:cNvSpPr>
            <a:spLocks noGrp="1"/>
          </p:cNvSpPr>
          <p:nvPr>
            <p:ph idx="1"/>
          </p:nvPr>
        </p:nvSpPr>
        <p:spPr>
          <a:xfrm>
            <a:off x="0" y="1506720"/>
            <a:ext cx="6086007" cy="5351280"/>
          </a:xfrm>
        </p:spPr>
        <p:txBody>
          <a:bodyPr/>
          <a:lstStyle/>
          <a:p>
            <a:r>
              <a:rPr lang="en-IE" dirty="0"/>
              <a:t>The hearts is an organ made of a unique type of muscle known as </a:t>
            </a:r>
            <a:r>
              <a:rPr lang="en-IE" b="1" dirty="0"/>
              <a:t>cardiac muscle </a:t>
            </a:r>
          </a:p>
          <a:p>
            <a:r>
              <a:rPr lang="en-IE" dirty="0"/>
              <a:t>Unlike the muscles on the skeleton, cardiac muscle never tires </a:t>
            </a:r>
          </a:p>
          <a:p>
            <a:r>
              <a:rPr lang="en-IE" dirty="0"/>
              <a:t>The function of the heart is to transport oxygen rich blood around the body</a:t>
            </a:r>
          </a:p>
          <a:p>
            <a:r>
              <a:rPr lang="en-IE" dirty="0"/>
              <a:t>It also sends deoxygenated blood to the lungs to remove carbon dioxide and collect oxygen </a:t>
            </a:r>
          </a:p>
        </p:txBody>
      </p:sp>
      <p:pic>
        <p:nvPicPr>
          <p:cNvPr id="4" name="Picture 3" descr="5.9.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86007" y="1506720"/>
            <a:ext cx="5784458" cy="4114593"/>
          </a:xfrm>
          <a:prstGeom prst="rect">
            <a:avLst/>
          </a:prstGeom>
        </p:spPr>
      </p:pic>
    </p:spTree>
    <p:extLst>
      <p:ext uri="{BB962C8B-B14F-4D97-AF65-F5344CB8AC3E}">
        <p14:creationId xmlns:p14="http://schemas.microsoft.com/office/powerpoint/2010/main" val="42744625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5.9.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392118" y="620531"/>
            <a:ext cx="7493337" cy="5852627"/>
          </a:xfrm>
          <a:prstGeom prst="rect">
            <a:avLst/>
          </a:prstGeom>
        </p:spPr>
      </p:pic>
      <p:sp>
        <p:nvSpPr>
          <p:cNvPr id="5" name="TextBox 4"/>
          <p:cNvSpPr txBox="1"/>
          <p:nvPr/>
        </p:nvSpPr>
        <p:spPr>
          <a:xfrm>
            <a:off x="299803" y="0"/>
            <a:ext cx="4092315" cy="7325082"/>
          </a:xfrm>
          <a:prstGeom prst="rect">
            <a:avLst/>
          </a:prstGeom>
          <a:noFill/>
        </p:spPr>
        <p:txBody>
          <a:bodyPr wrap="square" rtlCol="0">
            <a:spAutoFit/>
          </a:bodyPr>
          <a:lstStyle/>
          <a:p>
            <a:r>
              <a:rPr lang="en-IE" sz="2400" dirty="0"/>
              <a:t>The Pulmonary artery and the aorta are arteries. They bring blood away from the heart.</a:t>
            </a:r>
          </a:p>
          <a:p>
            <a:r>
              <a:rPr lang="en-IE" sz="2400" dirty="0"/>
              <a:t>The vena cava and the pulmonary vein are veins. They bring blood towards the heart</a:t>
            </a:r>
          </a:p>
          <a:p>
            <a:endParaRPr lang="en-IE" sz="2400" dirty="0"/>
          </a:p>
          <a:p>
            <a:r>
              <a:rPr lang="en-IE" sz="2400" dirty="0"/>
              <a:t>The vena cava brings oxygen rich blood from the body. The pulmonary artery transports this deoxygenated blood to the lungs</a:t>
            </a:r>
          </a:p>
          <a:p>
            <a:endParaRPr lang="en-IE" sz="2400" dirty="0"/>
          </a:p>
          <a:p>
            <a:r>
              <a:rPr lang="en-IE" sz="2400" dirty="0"/>
              <a:t>The pulmonary vein brings oxygen rich blood from the lungs. The aorta transports this oxygenated blood around the body </a:t>
            </a:r>
          </a:p>
          <a:p>
            <a:endParaRPr lang="en-IE" sz="2000" dirty="0"/>
          </a:p>
          <a:p>
            <a:endParaRPr lang="en-IE" dirty="0"/>
          </a:p>
        </p:txBody>
      </p:sp>
    </p:spTree>
    <p:extLst>
      <p:ext uri="{BB962C8B-B14F-4D97-AF65-F5344CB8AC3E}">
        <p14:creationId xmlns:p14="http://schemas.microsoft.com/office/powerpoint/2010/main" val="20726002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p:cNvSpPr txBox="1">
            <a:spLocks/>
          </p:cNvSpPr>
          <p:nvPr/>
        </p:nvSpPr>
        <p:spPr>
          <a:xfrm>
            <a:off x="6904013" y="908154"/>
            <a:ext cx="4279900" cy="51435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Left side of the heart</a:t>
            </a:r>
          </a:p>
          <a:p>
            <a:endParaRPr lang="en-GB" dirty="0"/>
          </a:p>
          <a:p>
            <a:pPr marL="285750" indent="-285750"/>
            <a:r>
              <a:rPr lang="en-GB" dirty="0"/>
              <a:t>Blood enters left atrium through pulmonary vein.</a:t>
            </a:r>
          </a:p>
          <a:p>
            <a:pPr marL="285750" indent="-285750"/>
            <a:r>
              <a:rPr lang="en-GB" dirty="0"/>
              <a:t>Left atrium contracts, squeezing blood into left ventricle.</a:t>
            </a:r>
          </a:p>
          <a:p>
            <a:pPr marL="285750" indent="-285750"/>
            <a:r>
              <a:rPr lang="en-GB" dirty="0"/>
              <a:t>Left ventricle contracts, forcing blood into aorta.</a:t>
            </a:r>
          </a:p>
          <a:p>
            <a:pPr marL="285750" indent="-285750"/>
            <a:r>
              <a:rPr lang="en-GB" dirty="0"/>
              <a:t>Aorta carries blood away from the heart and to the rest of the body.</a:t>
            </a:r>
          </a:p>
        </p:txBody>
      </p:sp>
      <p:sp>
        <p:nvSpPr>
          <p:cNvPr id="5" name="Content Placeholder 1"/>
          <p:cNvSpPr>
            <a:spLocks noGrp="1"/>
          </p:cNvSpPr>
          <p:nvPr>
            <p:ph sz="quarter" idx="4294967295"/>
          </p:nvPr>
        </p:nvSpPr>
        <p:spPr>
          <a:xfrm>
            <a:off x="857805" y="743262"/>
            <a:ext cx="4246762" cy="5143500"/>
          </a:xfrm>
          <a:prstGeom prst="rect">
            <a:avLst/>
          </a:prstGeom>
        </p:spPr>
        <p:txBody>
          <a:bodyPr>
            <a:normAutofit fontScale="92500" lnSpcReduction="10000"/>
          </a:bodyPr>
          <a:lstStyle/>
          <a:p>
            <a:r>
              <a:rPr lang="en-IE" b="1" dirty="0"/>
              <a:t>Right side of the heart</a:t>
            </a:r>
          </a:p>
          <a:p>
            <a:endParaRPr lang="en-IE" dirty="0"/>
          </a:p>
          <a:p>
            <a:pPr marL="285750" indent="-285750">
              <a:buFont typeface="Arial" pitchFamily="34" charset="0"/>
              <a:buChar char="•"/>
            </a:pPr>
            <a:r>
              <a:rPr lang="en-IE" dirty="0"/>
              <a:t>Blood enters right atrium through the vena cava.</a:t>
            </a:r>
          </a:p>
          <a:p>
            <a:pPr marL="285750" indent="-285750">
              <a:buFont typeface="Arial" pitchFamily="34" charset="0"/>
              <a:buChar char="•"/>
            </a:pPr>
            <a:r>
              <a:rPr lang="en-IE" dirty="0"/>
              <a:t>Right atrium contracts, squeezing blood into right ventricle.</a:t>
            </a:r>
          </a:p>
          <a:p>
            <a:pPr marL="285750" indent="-285750">
              <a:buFont typeface="Arial" pitchFamily="34" charset="0"/>
              <a:buChar char="•"/>
            </a:pPr>
            <a:r>
              <a:rPr lang="en-IE" dirty="0"/>
              <a:t>Right ventricle contracts, forcing blood into pulmonary artery.</a:t>
            </a:r>
          </a:p>
          <a:p>
            <a:pPr marL="285750" indent="-285750">
              <a:buFont typeface="Arial" pitchFamily="34" charset="0"/>
              <a:buChar char="•"/>
            </a:pPr>
            <a:r>
              <a:rPr lang="en-IE" dirty="0"/>
              <a:t>Pulmonary artery carries blood away from the heart and to the lungs.</a:t>
            </a:r>
          </a:p>
        </p:txBody>
      </p:sp>
    </p:spTree>
    <p:extLst>
      <p:ext uri="{BB962C8B-B14F-4D97-AF65-F5344CB8AC3E}">
        <p14:creationId xmlns:p14="http://schemas.microsoft.com/office/powerpoint/2010/main" val="2349471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5B9D-5359-49FF-A8CB-6C50F2B71A2B}"/>
              </a:ext>
            </a:extLst>
          </p:cNvPr>
          <p:cNvSpPr>
            <a:spLocks noGrp="1"/>
          </p:cNvSpPr>
          <p:nvPr>
            <p:ph type="title"/>
          </p:nvPr>
        </p:nvSpPr>
        <p:spPr/>
        <p:txBody>
          <a:bodyPr/>
          <a:lstStyle/>
          <a:p>
            <a:r>
              <a:rPr lang="en-IE" dirty="0"/>
              <a:t>Learning Check</a:t>
            </a:r>
          </a:p>
        </p:txBody>
      </p:sp>
      <p:sp>
        <p:nvSpPr>
          <p:cNvPr id="3" name="Content Placeholder 2">
            <a:extLst>
              <a:ext uri="{FF2B5EF4-FFF2-40B4-BE49-F238E27FC236}">
                <a16:creationId xmlns:a16="http://schemas.microsoft.com/office/drawing/2014/main" id="{2C17EEAC-7609-450A-9E1D-CE36B82CE513}"/>
              </a:ext>
            </a:extLst>
          </p:cNvPr>
          <p:cNvSpPr>
            <a:spLocks noGrp="1"/>
          </p:cNvSpPr>
          <p:nvPr>
            <p:ph idx="1"/>
          </p:nvPr>
        </p:nvSpPr>
        <p:spPr/>
        <p:txBody>
          <a:bodyPr/>
          <a:lstStyle/>
          <a:p>
            <a:r>
              <a:rPr lang="en-IE" dirty="0"/>
              <a:t>What type of muscle is the heart made of? </a:t>
            </a:r>
          </a:p>
          <a:p>
            <a:r>
              <a:rPr lang="en-IE" dirty="0"/>
              <a:t>Why is the left ventricle much thicker than the right ventricle? </a:t>
            </a:r>
          </a:p>
          <a:p>
            <a:r>
              <a:rPr lang="en-IE" dirty="0"/>
              <a:t>What is the function of the vena cava?</a:t>
            </a:r>
          </a:p>
          <a:p>
            <a:r>
              <a:rPr lang="en-IE" dirty="0"/>
              <a:t>What is the function of the pulmonary artery? </a:t>
            </a:r>
          </a:p>
          <a:p>
            <a:r>
              <a:rPr lang="en-IE" dirty="0"/>
              <a:t>What is the function of the aorta? </a:t>
            </a:r>
          </a:p>
          <a:p>
            <a:r>
              <a:rPr lang="en-IE" dirty="0"/>
              <a:t>What is the function of the pulmonary vein? </a:t>
            </a:r>
          </a:p>
          <a:p>
            <a:endParaRPr lang="en-IE" dirty="0"/>
          </a:p>
        </p:txBody>
      </p:sp>
    </p:spTree>
    <p:extLst>
      <p:ext uri="{BB962C8B-B14F-4D97-AF65-F5344CB8AC3E}">
        <p14:creationId xmlns:p14="http://schemas.microsoft.com/office/powerpoint/2010/main" val="120821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201E2-04C8-4712-B7A0-A38B1C06FA11}"/>
              </a:ext>
            </a:extLst>
          </p:cNvPr>
          <p:cNvSpPr>
            <a:spLocks noGrp="1"/>
          </p:cNvSpPr>
          <p:nvPr>
            <p:ph type="title"/>
          </p:nvPr>
        </p:nvSpPr>
        <p:spPr/>
        <p:txBody>
          <a:bodyPr/>
          <a:lstStyle/>
          <a:p>
            <a:r>
              <a:rPr lang="en-IE" dirty="0"/>
              <a:t>Write down the meaning of the two words – Circulatory System</a:t>
            </a:r>
          </a:p>
        </p:txBody>
      </p:sp>
    </p:spTree>
    <p:extLst>
      <p:ext uri="{BB962C8B-B14F-4D97-AF65-F5344CB8AC3E}">
        <p14:creationId xmlns:p14="http://schemas.microsoft.com/office/powerpoint/2010/main" val="1716620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87A04-3172-4269-966F-31F583B64812}"/>
              </a:ext>
            </a:extLst>
          </p:cNvPr>
          <p:cNvSpPr>
            <a:spLocks noGrp="1"/>
          </p:cNvSpPr>
          <p:nvPr>
            <p:ph type="title"/>
          </p:nvPr>
        </p:nvSpPr>
        <p:spPr/>
        <p:txBody>
          <a:bodyPr/>
          <a:lstStyle/>
          <a:p>
            <a:r>
              <a:rPr lang="en-IE" dirty="0"/>
              <a:t>Why does exercise increase heart rate ?</a:t>
            </a:r>
          </a:p>
        </p:txBody>
      </p:sp>
      <p:sp>
        <p:nvSpPr>
          <p:cNvPr id="3" name="Content Placeholder 2">
            <a:extLst>
              <a:ext uri="{FF2B5EF4-FFF2-40B4-BE49-F238E27FC236}">
                <a16:creationId xmlns:a16="http://schemas.microsoft.com/office/drawing/2014/main" id="{09B8CFF5-1425-4729-91D4-4953E299FCB8}"/>
              </a:ext>
            </a:extLst>
          </p:cNvPr>
          <p:cNvSpPr>
            <a:spLocks noGrp="1"/>
          </p:cNvSpPr>
          <p:nvPr>
            <p:ph idx="1"/>
          </p:nvPr>
        </p:nvSpPr>
        <p:spPr/>
        <p:txBody>
          <a:bodyPr/>
          <a:lstStyle/>
          <a:p>
            <a:endParaRPr lang="en-IE"/>
          </a:p>
        </p:txBody>
      </p:sp>
    </p:spTree>
    <p:extLst>
      <p:ext uri="{BB962C8B-B14F-4D97-AF65-F5344CB8AC3E}">
        <p14:creationId xmlns:p14="http://schemas.microsoft.com/office/powerpoint/2010/main" val="3120931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Why does exercise increase heart rate ?</a:t>
            </a:r>
          </a:p>
        </p:txBody>
      </p:sp>
      <p:sp>
        <p:nvSpPr>
          <p:cNvPr id="3" name="Content Placeholder 2"/>
          <p:cNvSpPr>
            <a:spLocks noGrp="1"/>
          </p:cNvSpPr>
          <p:nvPr>
            <p:ph idx="1"/>
          </p:nvPr>
        </p:nvSpPr>
        <p:spPr>
          <a:xfrm>
            <a:off x="168811" y="1825625"/>
            <a:ext cx="11873133" cy="4695096"/>
          </a:xfrm>
        </p:spPr>
        <p:txBody>
          <a:bodyPr>
            <a:normAutofit fontScale="62500" lnSpcReduction="20000"/>
          </a:bodyPr>
          <a:lstStyle/>
          <a:p>
            <a:pPr marL="285750" indent="-285750"/>
            <a:r>
              <a:rPr lang="en-IE" sz="4000" dirty="0"/>
              <a:t>We need energy to exercise.</a:t>
            </a:r>
          </a:p>
          <a:p>
            <a:endParaRPr lang="en-IE" sz="4000" dirty="0"/>
          </a:p>
          <a:p>
            <a:pPr marL="285750" indent="-285750"/>
            <a:r>
              <a:rPr lang="en-IE" sz="4000" dirty="0"/>
              <a:t>We get this energy from respiration.</a:t>
            </a:r>
          </a:p>
          <a:p>
            <a:endParaRPr lang="en-IE" sz="4000" dirty="0"/>
          </a:p>
          <a:p>
            <a:pPr marL="285750" indent="-285750"/>
            <a:r>
              <a:rPr lang="en-IE" sz="4000" dirty="0"/>
              <a:t>But respiration needs oxygen.</a:t>
            </a:r>
          </a:p>
          <a:p>
            <a:endParaRPr lang="en-IE" sz="4000" dirty="0"/>
          </a:p>
          <a:p>
            <a:pPr marL="285750" indent="-285750"/>
            <a:r>
              <a:rPr lang="en-IE" sz="4000" dirty="0"/>
              <a:t>So …</a:t>
            </a:r>
          </a:p>
          <a:p>
            <a:endParaRPr lang="en-IE" sz="4000" dirty="0"/>
          </a:p>
          <a:p>
            <a:pPr marL="285750" indent="-285750"/>
            <a:r>
              <a:rPr lang="en-IE" sz="4000" dirty="0"/>
              <a:t>The </a:t>
            </a:r>
            <a:r>
              <a:rPr lang="en-IE" sz="4000" b="1" dirty="0"/>
              <a:t>more</a:t>
            </a:r>
            <a:r>
              <a:rPr lang="en-IE" sz="4000" dirty="0"/>
              <a:t> we </a:t>
            </a:r>
            <a:r>
              <a:rPr lang="en-IE" sz="4000" b="1" dirty="0"/>
              <a:t>exercise</a:t>
            </a:r>
            <a:r>
              <a:rPr lang="en-IE" sz="4000" dirty="0"/>
              <a:t>, the </a:t>
            </a:r>
            <a:r>
              <a:rPr lang="en-IE" sz="4000" b="1" dirty="0"/>
              <a:t>more energy</a:t>
            </a:r>
            <a:r>
              <a:rPr lang="en-IE" sz="4000" dirty="0"/>
              <a:t> we need, thus the </a:t>
            </a:r>
            <a:r>
              <a:rPr lang="en-IE" sz="4000" b="1" dirty="0"/>
              <a:t>more oxygen</a:t>
            </a:r>
            <a:r>
              <a:rPr lang="en-IE" sz="4000" dirty="0"/>
              <a:t> we need.</a:t>
            </a:r>
          </a:p>
          <a:p>
            <a:endParaRPr lang="en-IE" sz="4000" dirty="0"/>
          </a:p>
          <a:p>
            <a:pPr marL="285750" indent="-285750"/>
            <a:r>
              <a:rPr lang="en-IE" sz="4000" dirty="0"/>
              <a:t>To get more oxygen, our heart pumps faster so the blood can deliver the oxygen more quickly to the cells.</a:t>
            </a:r>
          </a:p>
          <a:p>
            <a:pPr marL="171450" indent="-171450"/>
            <a:endParaRPr lang="en-IE" dirty="0"/>
          </a:p>
        </p:txBody>
      </p:sp>
    </p:spTree>
    <p:extLst>
      <p:ext uri="{BB962C8B-B14F-4D97-AF65-F5344CB8AC3E}">
        <p14:creationId xmlns:p14="http://schemas.microsoft.com/office/powerpoint/2010/main" val="55491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A7163-3B73-4EF8-A5D0-14290EAE96B4}"/>
              </a:ext>
            </a:extLst>
          </p:cNvPr>
          <p:cNvSpPr>
            <a:spLocks noGrp="1"/>
          </p:cNvSpPr>
          <p:nvPr>
            <p:ph type="title"/>
          </p:nvPr>
        </p:nvSpPr>
        <p:spPr/>
        <p:txBody>
          <a:bodyPr/>
          <a:lstStyle/>
          <a:p>
            <a:r>
              <a:rPr lang="en-IE" dirty="0"/>
              <a:t>Worksheet – matching terms exercise </a:t>
            </a:r>
          </a:p>
        </p:txBody>
      </p:sp>
      <p:sp>
        <p:nvSpPr>
          <p:cNvPr id="3" name="Content Placeholder 2">
            <a:extLst>
              <a:ext uri="{FF2B5EF4-FFF2-40B4-BE49-F238E27FC236}">
                <a16:creationId xmlns:a16="http://schemas.microsoft.com/office/drawing/2014/main" id="{DEF8C958-B6F0-4F4B-8D9A-EAB48A50BC28}"/>
              </a:ext>
            </a:extLst>
          </p:cNvPr>
          <p:cNvSpPr>
            <a:spLocks noGrp="1"/>
          </p:cNvSpPr>
          <p:nvPr>
            <p:ph idx="1"/>
          </p:nvPr>
        </p:nvSpPr>
        <p:spPr/>
        <p:txBody>
          <a:bodyPr/>
          <a:lstStyle/>
          <a:p>
            <a:endParaRPr lang="en-IE"/>
          </a:p>
        </p:txBody>
      </p:sp>
    </p:spTree>
    <p:extLst>
      <p:ext uri="{BB962C8B-B14F-4D97-AF65-F5344CB8AC3E}">
        <p14:creationId xmlns:p14="http://schemas.microsoft.com/office/powerpoint/2010/main" val="1443351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Experiment: To investigate the effect of exercise on heart rate </a:t>
            </a:r>
          </a:p>
        </p:txBody>
      </p:sp>
      <p:sp>
        <p:nvSpPr>
          <p:cNvPr id="3" name="Content Placeholder 2"/>
          <p:cNvSpPr>
            <a:spLocks noGrp="1"/>
          </p:cNvSpPr>
          <p:nvPr>
            <p:ph idx="1"/>
          </p:nvPr>
        </p:nvSpPr>
        <p:spPr/>
        <p:txBody>
          <a:bodyPr/>
          <a:lstStyle/>
          <a:p>
            <a:r>
              <a:rPr lang="en-IE" dirty="0"/>
              <a:t>A pulse is a vibration in an artery due to the beat of the heart </a:t>
            </a:r>
          </a:p>
          <a:p>
            <a:pPr marL="0" indent="0">
              <a:buNone/>
            </a:pPr>
            <a:r>
              <a:rPr lang="en-IE" dirty="0"/>
              <a:t> 1. locate the pulse using your index and middle fingers being placed on the wrist at the base of the thumb </a:t>
            </a:r>
          </a:p>
          <a:p>
            <a:pPr marL="0" indent="0">
              <a:buNone/>
            </a:pPr>
            <a:r>
              <a:rPr lang="en-IE" dirty="0"/>
              <a:t>2. Count the beats and use a stopwatch</a:t>
            </a:r>
          </a:p>
          <a:p>
            <a:pPr marL="0" indent="0">
              <a:buNone/>
            </a:pPr>
            <a:r>
              <a:rPr lang="en-IE" dirty="0"/>
              <a:t>3. Calculate the pulse rate: the number of pluses counted in 30 seconds is multiplied by 2 to get the pulse rate </a:t>
            </a:r>
          </a:p>
        </p:txBody>
      </p:sp>
    </p:spTree>
    <p:extLst>
      <p:ext uri="{BB962C8B-B14F-4D97-AF65-F5344CB8AC3E}">
        <p14:creationId xmlns:p14="http://schemas.microsoft.com/office/powerpoint/2010/main" val="3176490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Learning outcomes </a:t>
            </a:r>
          </a:p>
        </p:txBody>
      </p:sp>
      <p:sp>
        <p:nvSpPr>
          <p:cNvPr id="3" name="Content Placeholder 2"/>
          <p:cNvSpPr>
            <a:spLocks noGrp="1"/>
          </p:cNvSpPr>
          <p:nvPr>
            <p:ph idx="1"/>
          </p:nvPr>
        </p:nvSpPr>
        <p:spPr/>
        <p:txBody>
          <a:bodyPr/>
          <a:lstStyle/>
          <a:p>
            <a:r>
              <a:rPr lang="en-IE" dirty="0"/>
              <a:t>At the end of this lesson you should be able to:</a:t>
            </a:r>
          </a:p>
          <a:p>
            <a:pPr marL="0" indent="0">
              <a:buNone/>
            </a:pPr>
            <a:r>
              <a:rPr lang="en-IE" dirty="0"/>
              <a:t>Recall what makes up blood </a:t>
            </a:r>
          </a:p>
          <a:p>
            <a:pPr marL="0" indent="0">
              <a:buNone/>
            </a:pPr>
            <a:r>
              <a:rPr lang="en-IE" dirty="0"/>
              <a:t>Differentiate between artery, vein and capillary </a:t>
            </a:r>
          </a:p>
          <a:p>
            <a:pPr marL="0" indent="0">
              <a:buNone/>
            </a:pPr>
            <a:r>
              <a:rPr lang="en-IE" dirty="0"/>
              <a:t>Describe the structure of the heart </a:t>
            </a:r>
          </a:p>
          <a:p>
            <a:pPr marL="0" indent="0">
              <a:buNone/>
            </a:pPr>
            <a:r>
              <a:rPr lang="en-IE" dirty="0"/>
              <a:t>Describe the flow of blood through the heart </a:t>
            </a:r>
          </a:p>
        </p:txBody>
      </p:sp>
    </p:spTree>
    <p:extLst>
      <p:ext uri="{BB962C8B-B14F-4D97-AF65-F5344CB8AC3E}">
        <p14:creationId xmlns:p14="http://schemas.microsoft.com/office/powerpoint/2010/main" val="243346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What is the circulatory system?</a:t>
            </a:r>
          </a:p>
        </p:txBody>
      </p:sp>
      <p:sp>
        <p:nvSpPr>
          <p:cNvPr id="3" name="Content Placeholder 2"/>
          <p:cNvSpPr>
            <a:spLocks noGrp="1"/>
          </p:cNvSpPr>
          <p:nvPr>
            <p:ph idx="1"/>
          </p:nvPr>
        </p:nvSpPr>
        <p:spPr/>
        <p:txBody>
          <a:bodyPr>
            <a:normAutofit/>
          </a:bodyPr>
          <a:lstStyle/>
          <a:p>
            <a:r>
              <a:rPr lang="en-IE" sz="4000" dirty="0"/>
              <a:t>The circulatory system is a system of organs that allows blood to transport substances to the cells of the body. </a:t>
            </a:r>
          </a:p>
          <a:p>
            <a:r>
              <a:rPr lang="en-IE" sz="4000" dirty="0"/>
              <a:t>It also transports wastes away from the cells </a:t>
            </a:r>
          </a:p>
        </p:txBody>
      </p:sp>
    </p:spTree>
    <p:extLst>
      <p:ext uri="{BB962C8B-B14F-4D97-AF65-F5344CB8AC3E}">
        <p14:creationId xmlns:p14="http://schemas.microsoft.com/office/powerpoint/2010/main" val="2296631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8A89-1705-42EB-A344-F6DEA977A764}"/>
              </a:ext>
            </a:extLst>
          </p:cNvPr>
          <p:cNvSpPr>
            <a:spLocks noGrp="1"/>
          </p:cNvSpPr>
          <p:nvPr>
            <p:ph type="title"/>
          </p:nvPr>
        </p:nvSpPr>
        <p:spPr/>
        <p:txBody>
          <a:bodyPr/>
          <a:lstStyle/>
          <a:p>
            <a:r>
              <a:rPr lang="en-IE" dirty="0"/>
              <a:t>Discuss – Why do we need a circulatory system?</a:t>
            </a:r>
          </a:p>
        </p:txBody>
      </p:sp>
      <p:sp>
        <p:nvSpPr>
          <p:cNvPr id="3" name="Content Placeholder 2">
            <a:extLst>
              <a:ext uri="{FF2B5EF4-FFF2-40B4-BE49-F238E27FC236}">
                <a16:creationId xmlns:a16="http://schemas.microsoft.com/office/drawing/2014/main" id="{74397BAA-C9A1-4107-A68E-4E0DB1443159}"/>
              </a:ext>
            </a:extLst>
          </p:cNvPr>
          <p:cNvSpPr>
            <a:spLocks noGrp="1"/>
          </p:cNvSpPr>
          <p:nvPr>
            <p:ph idx="1"/>
          </p:nvPr>
        </p:nvSpPr>
        <p:spPr/>
        <p:txBody>
          <a:bodyPr/>
          <a:lstStyle/>
          <a:p>
            <a:endParaRPr lang="en-IE"/>
          </a:p>
        </p:txBody>
      </p:sp>
    </p:spTree>
    <p:extLst>
      <p:ext uri="{BB962C8B-B14F-4D97-AF65-F5344CB8AC3E}">
        <p14:creationId xmlns:p14="http://schemas.microsoft.com/office/powerpoint/2010/main" val="3431772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45" y="-197582"/>
            <a:ext cx="10515600" cy="1325563"/>
          </a:xfrm>
        </p:spPr>
        <p:txBody>
          <a:bodyPr/>
          <a:lstStyle/>
          <a:p>
            <a:r>
              <a:rPr lang="en-IE" dirty="0"/>
              <a:t>Why do we need a circulatory system?</a:t>
            </a:r>
          </a:p>
        </p:txBody>
      </p:sp>
      <p:sp>
        <p:nvSpPr>
          <p:cNvPr id="3" name="Content Placeholder 2"/>
          <p:cNvSpPr>
            <a:spLocks noGrp="1"/>
          </p:cNvSpPr>
          <p:nvPr>
            <p:ph idx="1"/>
          </p:nvPr>
        </p:nvSpPr>
        <p:spPr>
          <a:xfrm>
            <a:off x="154745" y="872197"/>
            <a:ext cx="11844997" cy="5641145"/>
          </a:xfrm>
        </p:spPr>
        <p:txBody>
          <a:bodyPr>
            <a:normAutofit fontScale="92500" lnSpcReduction="20000"/>
          </a:bodyPr>
          <a:lstStyle/>
          <a:p>
            <a:pPr marL="285750" indent="-285750"/>
            <a:r>
              <a:rPr lang="en-IE" sz="3500" dirty="0"/>
              <a:t>Cells require food and oxygen to release energy.</a:t>
            </a:r>
          </a:p>
          <a:p>
            <a:endParaRPr lang="en-IE" sz="3500" dirty="0"/>
          </a:p>
          <a:p>
            <a:pPr marL="285750" indent="-285750"/>
            <a:r>
              <a:rPr lang="en-IE" sz="3500" dirty="0"/>
              <a:t>Our cells also need to get rid of waste products such as carbon dioxide and water.</a:t>
            </a:r>
          </a:p>
          <a:p>
            <a:pPr marL="285750" indent="-285750"/>
            <a:endParaRPr lang="en-IE" sz="3500" dirty="0"/>
          </a:p>
          <a:p>
            <a:pPr marL="285750" indent="-285750"/>
            <a:r>
              <a:rPr lang="en-IE" sz="3500" b="1" dirty="0"/>
              <a:t>The circulatory system transports food </a:t>
            </a:r>
            <a:r>
              <a:rPr lang="en-IE" sz="3500" dirty="0"/>
              <a:t>(from the digestive system) </a:t>
            </a:r>
            <a:r>
              <a:rPr lang="en-IE" sz="3500" b="1" dirty="0"/>
              <a:t>and oxygen </a:t>
            </a:r>
            <a:r>
              <a:rPr lang="en-IE" sz="3500" dirty="0"/>
              <a:t>(from the respiratory system) </a:t>
            </a:r>
            <a:r>
              <a:rPr lang="en-IE" sz="3500" b="1" dirty="0"/>
              <a:t>to all the cells in our body</a:t>
            </a:r>
            <a:r>
              <a:rPr lang="en-IE" sz="3500" dirty="0"/>
              <a:t>.</a:t>
            </a:r>
          </a:p>
          <a:p>
            <a:pPr marL="285750" indent="-285750"/>
            <a:endParaRPr lang="en-IE" sz="3500" dirty="0"/>
          </a:p>
          <a:p>
            <a:pPr marL="285750" indent="-285750"/>
            <a:r>
              <a:rPr lang="en-IE" sz="3500" dirty="0"/>
              <a:t>Food and oxygen travel in our blood to the cells.</a:t>
            </a:r>
          </a:p>
          <a:p>
            <a:endParaRPr lang="en-IE" sz="3500" dirty="0"/>
          </a:p>
          <a:p>
            <a:pPr marL="285750" indent="-285750"/>
            <a:r>
              <a:rPr lang="en-IE" sz="3500" dirty="0"/>
              <a:t>Wastes like carbon dioxide and water travel in the blood from the cells to the lungs and kidneys.</a:t>
            </a:r>
          </a:p>
          <a:p>
            <a:endParaRPr lang="en-IE" dirty="0"/>
          </a:p>
        </p:txBody>
      </p:sp>
    </p:spTree>
    <p:extLst>
      <p:ext uri="{BB962C8B-B14F-4D97-AF65-F5344CB8AC3E}">
        <p14:creationId xmlns:p14="http://schemas.microsoft.com/office/powerpoint/2010/main" val="174951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778" y="2109519"/>
            <a:ext cx="5590735" cy="2828241"/>
          </a:xfrm>
        </p:spPr>
        <p:txBody>
          <a:bodyPr>
            <a:normAutofit fontScale="90000"/>
          </a:bodyPr>
          <a:lstStyle/>
          <a:p>
            <a:r>
              <a:rPr lang="en-IE" dirty="0"/>
              <a:t>William Harvey (1578-1657) an Englishman, was born in Folkestone, Kent. He was the first to adequately describe the way blood flows around the human body.</a:t>
            </a:r>
          </a:p>
        </p:txBody>
      </p:sp>
      <p:pic>
        <p:nvPicPr>
          <p:cNvPr id="1030" name="Picture 6" descr="Image result for william harve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0420" y="365760"/>
            <a:ext cx="5131894" cy="4276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9472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 y="-169447"/>
            <a:ext cx="10515600" cy="1325563"/>
          </a:xfrm>
        </p:spPr>
        <p:txBody>
          <a:bodyPr/>
          <a:lstStyle/>
          <a:p>
            <a:r>
              <a:rPr lang="en-IE" dirty="0"/>
              <a:t>Blood </a:t>
            </a:r>
          </a:p>
        </p:txBody>
      </p:sp>
      <p:sp>
        <p:nvSpPr>
          <p:cNvPr id="3" name="Content Placeholder 2"/>
          <p:cNvSpPr>
            <a:spLocks noGrp="1"/>
          </p:cNvSpPr>
          <p:nvPr>
            <p:ph idx="1"/>
          </p:nvPr>
        </p:nvSpPr>
        <p:spPr>
          <a:xfrm>
            <a:off x="226255" y="1156116"/>
            <a:ext cx="11007970" cy="5357226"/>
          </a:xfrm>
        </p:spPr>
        <p:txBody>
          <a:bodyPr>
            <a:normAutofit/>
          </a:bodyPr>
          <a:lstStyle/>
          <a:p>
            <a:r>
              <a:rPr lang="en-IE" sz="4000" dirty="0"/>
              <a:t>Blood is a tissue. ( A Tissue is a group of cells with a similar function)</a:t>
            </a:r>
          </a:p>
          <a:p>
            <a:pPr marL="0" indent="0">
              <a:buNone/>
            </a:pPr>
            <a:r>
              <a:rPr lang="en-IE" sz="4000" dirty="0"/>
              <a:t> Blood is made up of a straw-coloured liquid called </a:t>
            </a:r>
            <a:r>
              <a:rPr lang="en-IE" sz="4000" b="1" dirty="0"/>
              <a:t>plasma and blood cells </a:t>
            </a:r>
          </a:p>
          <a:p>
            <a:endParaRPr lang="en-IE" dirty="0"/>
          </a:p>
        </p:txBody>
      </p:sp>
    </p:spTree>
    <p:extLst>
      <p:ext uri="{BB962C8B-B14F-4D97-AF65-F5344CB8AC3E}">
        <p14:creationId xmlns:p14="http://schemas.microsoft.com/office/powerpoint/2010/main" val="1050881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E8AC7-69A6-4226-BD58-9C6420C0F6C9}"/>
              </a:ext>
            </a:extLst>
          </p:cNvPr>
          <p:cNvSpPr>
            <a:spLocks noGrp="1"/>
          </p:cNvSpPr>
          <p:nvPr>
            <p:ph type="title"/>
          </p:nvPr>
        </p:nvSpPr>
        <p:spPr/>
        <p:txBody>
          <a:bodyPr/>
          <a:lstStyle/>
          <a:p>
            <a:r>
              <a:rPr lang="en-IE" dirty="0"/>
              <a:t>Blood </a:t>
            </a:r>
          </a:p>
        </p:txBody>
      </p:sp>
      <p:sp>
        <p:nvSpPr>
          <p:cNvPr id="3" name="Content Placeholder 2">
            <a:extLst>
              <a:ext uri="{FF2B5EF4-FFF2-40B4-BE49-F238E27FC236}">
                <a16:creationId xmlns:a16="http://schemas.microsoft.com/office/drawing/2014/main" id="{5EAE96D0-57EE-4E33-8D68-B059D1859FA3}"/>
              </a:ext>
            </a:extLst>
          </p:cNvPr>
          <p:cNvSpPr>
            <a:spLocks noGrp="1"/>
          </p:cNvSpPr>
          <p:nvPr>
            <p:ph idx="1"/>
          </p:nvPr>
        </p:nvSpPr>
        <p:spPr/>
        <p:txBody>
          <a:bodyPr/>
          <a:lstStyle/>
          <a:p>
            <a:pPr marL="0" indent="0">
              <a:buNone/>
            </a:pPr>
            <a:r>
              <a:rPr lang="en-IE" sz="3200" dirty="0">
                <a:latin typeface="Frutiger LT Std 45 Light"/>
              </a:rPr>
              <a:t>Plasma is made of 90% water. Blood cells and food are carried in the plasma. Heat transferred throughout the body by the plasma also. </a:t>
            </a:r>
          </a:p>
          <a:p>
            <a:pPr marL="0" indent="0">
              <a:buNone/>
            </a:pPr>
            <a:endParaRPr lang="en-IE" sz="3200" dirty="0">
              <a:latin typeface="Frutiger LT Std 45 Light"/>
            </a:endParaRPr>
          </a:p>
          <a:p>
            <a:pPr marL="0" indent="0">
              <a:buNone/>
            </a:pPr>
            <a:endParaRPr lang="en-IE" sz="3200" dirty="0">
              <a:latin typeface="Frutiger LT Std 45 Light"/>
            </a:endParaRPr>
          </a:p>
          <a:p>
            <a:pPr marL="0" indent="0">
              <a:buNone/>
            </a:pPr>
            <a:r>
              <a:rPr lang="en-IE" sz="3200" dirty="0">
                <a:latin typeface="Frutiger LT Std 45 Light"/>
              </a:rPr>
              <a:t>There are three types of </a:t>
            </a:r>
            <a:r>
              <a:rPr lang="en-IE" sz="3200" b="1" dirty="0">
                <a:latin typeface="Frutiger LT Std 45 Light"/>
              </a:rPr>
              <a:t>blood cells </a:t>
            </a:r>
            <a:r>
              <a:rPr lang="en-IE" sz="3200" dirty="0">
                <a:latin typeface="Frutiger LT Std 45 Light"/>
              </a:rPr>
              <a:t>floating in the plasma – </a:t>
            </a:r>
            <a:r>
              <a:rPr lang="en-IE" sz="3200" u="sng" dirty="0">
                <a:latin typeface="Frutiger LT Std 45 Light"/>
              </a:rPr>
              <a:t>red blood cells, white blood cells and platelets </a:t>
            </a:r>
          </a:p>
          <a:p>
            <a:pPr marL="0" indent="0">
              <a:buNone/>
            </a:pPr>
            <a:endParaRPr lang="en-IE" dirty="0">
              <a:latin typeface="Frutiger LT Std 45 Light"/>
            </a:endParaRPr>
          </a:p>
          <a:p>
            <a:endParaRPr lang="en-IE" dirty="0"/>
          </a:p>
        </p:txBody>
      </p:sp>
    </p:spTree>
    <p:extLst>
      <p:ext uri="{BB962C8B-B14F-4D97-AF65-F5344CB8AC3E}">
        <p14:creationId xmlns:p14="http://schemas.microsoft.com/office/powerpoint/2010/main" val="2780476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1340</Words>
  <Application>Microsoft Office PowerPoint</Application>
  <PresentationFormat>Widescreen</PresentationFormat>
  <Paragraphs>155</Paragraphs>
  <Slides>34</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Frutiger LT Std 45 Light</vt:lpstr>
      <vt:lpstr>Office Theme</vt:lpstr>
      <vt:lpstr>The circulatory system</vt:lpstr>
      <vt:lpstr>Objectives of this lesson </vt:lpstr>
      <vt:lpstr>Write down the meaning of the two words – Circulatory System</vt:lpstr>
      <vt:lpstr>What is the circulatory system?</vt:lpstr>
      <vt:lpstr>Discuss – Why do we need a circulatory system?</vt:lpstr>
      <vt:lpstr>Why do we need a circulatory system?</vt:lpstr>
      <vt:lpstr>William Harvey (1578-1657) an Englishman, was born in Folkestone, Kent. He was the first to adequately describe the way blood flows around the human body.</vt:lpstr>
      <vt:lpstr>Blood </vt:lpstr>
      <vt:lpstr>Blood </vt:lpstr>
      <vt:lpstr>The blood cells in the plasma:</vt:lpstr>
      <vt:lpstr>PowerPoint Presentation</vt:lpstr>
      <vt:lpstr>PowerPoint Presentation</vt:lpstr>
      <vt:lpstr>Journey of a blood cell </vt:lpstr>
      <vt:lpstr>Using your knowledge of blood, list the functions of blood </vt:lpstr>
      <vt:lpstr>Functions of the blood </vt:lpstr>
      <vt:lpstr>Learning Check </vt:lpstr>
      <vt:lpstr>Blood Vessels </vt:lpstr>
      <vt:lpstr>PowerPoint Presentation</vt:lpstr>
      <vt:lpstr>VEAL </vt:lpstr>
      <vt:lpstr>PowerPoint Presentation</vt:lpstr>
      <vt:lpstr>Valves </vt:lpstr>
      <vt:lpstr>Learning Check</vt:lpstr>
      <vt:lpstr>The Heart </vt:lpstr>
      <vt:lpstr>Draw diagram of the heart </vt:lpstr>
      <vt:lpstr>Learning Check</vt:lpstr>
      <vt:lpstr>The Heart </vt:lpstr>
      <vt:lpstr>PowerPoint Presentation</vt:lpstr>
      <vt:lpstr>PowerPoint Presentation</vt:lpstr>
      <vt:lpstr>Learning Check</vt:lpstr>
      <vt:lpstr>Why does exercise increase heart rate ?</vt:lpstr>
      <vt:lpstr>Why does exercise increase heart rate ?</vt:lpstr>
      <vt:lpstr>Worksheet – matching terms exercise </vt:lpstr>
      <vt:lpstr>Experiment: To investigate the effect of exercise on heart rate </vt:lpstr>
      <vt:lpstr>Learning outcomes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circulatory system</dc:title>
  <dc:creator>David</dc:creator>
  <cp:lastModifiedBy>David O Brien</cp:lastModifiedBy>
  <cp:revision>19</cp:revision>
  <dcterms:created xsi:type="dcterms:W3CDTF">2017-07-29T14:34:21Z</dcterms:created>
  <dcterms:modified xsi:type="dcterms:W3CDTF">2023-02-21T17:14:11Z</dcterms:modified>
</cp:coreProperties>
</file>