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73" r:id="rId4"/>
    <p:sldId id="272" r:id="rId5"/>
    <p:sldId id="277" r:id="rId6"/>
    <p:sldId id="278" r:id="rId7"/>
    <p:sldId id="279" r:id="rId8"/>
    <p:sldId id="280" r:id="rId9"/>
    <p:sldId id="281" r:id="rId10"/>
    <p:sldId id="282" r:id="rId11"/>
    <p:sldId id="285" r:id="rId12"/>
    <p:sldId id="287" r:id="rId13"/>
    <p:sldId id="288" r:id="rId14"/>
    <p:sldId id="289" r:id="rId15"/>
    <p:sldId id="290" r:id="rId16"/>
    <p:sldId id="291" r:id="rId17"/>
    <p:sldId id="258" r:id="rId18"/>
    <p:sldId id="259" r:id="rId19"/>
    <p:sldId id="260" r:id="rId20"/>
    <p:sldId id="263" r:id="rId21"/>
    <p:sldId id="261" r:id="rId22"/>
    <p:sldId id="262" r:id="rId23"/>
    <p:sldId id="275" r:id="rId24"/>
    <p:sldId id="274" r:id="rId25"/>
    <p:sldId id="264" r:id="rId26"/>
    <p:sldId id="265" r:id="rId27"/>
    <p:sldId id="276" r:id="rId28"/>
    <p:sldId id="268" r:id="rId29"/>
    <p:sldId id="271" r:id="rId30"/>
    <p:sldId id="266" r:id="rId31"/>
    <p:sldId id="267" r:id="rId32"/>
    <p:sldId id="269"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p:scale>
        <a:sx n="100" d="100"/>
        <a:sy n="100" d="100"/>
      </p:scale>
      <p:origin x="0" y="-13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B35E8-286E-4A5F-9DE0-89132B19B2F7}" type="datetimeFigureOut">
              <a:rPr lang="en-IE" smtClean="0"/>
              <a:t>07/05/2024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97496-EAEB-4A04-8ED1-F74D45B60EBB}" type="slidenum">
              <a:rPr lang="en-IE" smtClean="0"/>
              <a:t>‹#›</a:t>
            </a:fld>
            <a:endParaRPr lang="en-IE"/>
          </a:p>
        </p:txBody>
      </p:sp>
    </p:spTree>
    <p:extLst>
      <p:ext uri="{BB962C8B-B14F-4D97-AF65-F5344CB8AC3E}">
        <p14:creationId xmlns:p14="http://schemas.microsoft.com/office/powerpoint/2010/main" val="193938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Insects breathe through lots of holes in their sides. Amphibians breathe through their skin. Fish breathe through their gills. Most turtles can hold their breathe for over 30 minutes, however some can breathe through a hole located at their underside that is used for excretion!</a:t>
            </a:r>
          </a:p>
        </p:txBody>
      </p:sp>
      <p:sp>
        <p:nvSpPr>
          <p:cNvPr id="4" name="Slide Number Placeholder 3"/>
          <p:cNvSpPr>
            <a:spLocks noGrp="1"/>
          </p:cNvSpPr>
          <p:nvPr>
            <p:ph type="sldNum" sz="quarter" idx="10"/>
          </p:nvPr>
        </p:nvSpPr>
        <p:spPr/>
        <p:txBody>
          <a:bodyPr/>
          <a:lstStyle/>
          <a:p>
            <a:fld id="{03797496-EAEB-4A04-8ED1-F74D45B60EBB}" type="slidenum">
              <a:rPr lang="en-IE" smtClean="0"/>
              <a:t>3</a:t>
            </a:fld>
            <a:endParaRPr lang="en-IE"/>
          </a:p>
        </p:txBody>
      </p:sp>
    </p:spTree>
    <p:extLst>
      <p:ext uri="{BB962C8B-B14F-4D97-AF65-F5344CB8AC3E}">
        <p14:creationId xmlns:p14="http://schemas.microsoft.com/office/powerpoint/2010/main" val="30361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IE" baseline="0" dirty="0"/>
              <a:t>Air enters through the nose, travels down the trachea into the bronchus, then into the bronchiole and finally the air enters the alveoli.</a:t>
            </a:r>
          </a:p>
          <a:p>
            <a:pPr marL="171450" indent="-171450">
              <a:buFont typeface="Arial" pitchFamily="34" charset="0"/>
              <a:buChar char="•"/>
            </a:pPr>
            <a:r>
              <a:rPr lang="en-IE" baseline="0" dirty="0"/>
              <a:t>It can be introduced also that the trachea, bronchus, bronchiole are supported by rings of cartilage.</a:t>
            </a:r>
            <a:endParaRPr lang="en-IE" dirty="0"/>
          </a:p>
          <a:p>
            <a:endParaRPr lang="en-IE" dirty="0"/>
          </a:p>
        </p:txBody>
      </p:sp>
      <p:sp>
        <p:nvSpPr>
          <p:cNvPr id="4" name="Slide Number Placeholder 3"/>
          <p:cNvSpPr>
            <a:spLocks noGrp="1"/>
          </p:cNvSpPr>
          <p:nvPr>
            <p:ph type="sldNum" sz="quarter" idx="10"/>
          </p:nvPr>
        </p:nvSpPr>
        <p:spPr/>
        <p:txBody>
          <a:bodyPr/>
          <a:lstStyle/>
          <a:p>
            <a:fld id="{03797496-EAEB-4A04-8ED1-F74D45B60EBB}" type="slidenum">
              <a:rPr lang="en-IE" smtClean="0"/>
              <a:t>18</a:t>
            </a:fld>
            <a:endParaRPr lang="en-IE"/>
          </a:p>
        </p:txBody>
      </p:sp>
    </p:spTree>
    <p:extLst>
      <p:ext uri="{BB962C8B-B14F-4D97-AF65-F5344CB8AC3E}">
        <p14:creationId xmlns:p14="http://schemas.microsoft.com/office/powerpoint/2010/main" val="285388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70A0DC4-959D-4287-A7C1-DC7F1245D726}"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320832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70A0DC4-959D-4287-A7C1-DC7F1245D726}"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149845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70A0DC4-959D-4287-A7C1-DC7F1245D726}"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52272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70A0DC4-959D-4287-A7C1-DC7F1245D726}"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406168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A0DC4-959D-4287-A7C1-DC7F1245D726}"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182683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70A0DC4-959D-4287-A7C1-DC7F1245D726}" type="datetimeFigureOut">
              <a:rPr lang="en-IE" smtClean="0"/>
              <a:t>07/05/2024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36080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70A0DC4-959D-4287-A7C1-DC7F1245D726}" type="datetimeFigureOut">
              <a:rPr lang="en-IE" smtClean="0"/>
              <a:t>07/05/2024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279029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C70A0DC4-959D-4287-A7C1-DC7F1245D726}" type="datetimeFigureOut">
              <a:rPr lang="en-IE" smtClean="0"/>
              <a:t>07/05/2024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212766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A0DC4-959D-4287-A7C1-DC7F1245D726}" type="datetimeFigureOut">
              <a:rPr lang="en-IE" smtClean="0"/>
              <a:t>07/05/2024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322221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0A0DC4-959D-4287-A7C1-DC7F1245D726}" type="datetimeFigureOut">
              <a:rPr lang="en-IE" smtClean="0"/>
              <a:t>07/05/2024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60255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0A0DC4-959D-4287-A7C1-DC7F1245D726}" type="datetimeFigureOut">
              <a:rPr lang="en-IE" smtClean="0"/>
              <a:t>07/05/2024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68B728-0CB7-4870-A27C-0917277D745A}" type="slidenum">
              <a:rPr lang="en-IE" smtClean="0"/>
              <a:t>‹#›</a:t>
            </a:fld>
            <a:endParaRPr lang="en-IE"/>
          </a:p>
        </p:txBody>
      </p:sp>
    </p:spTree>
    <p:extLst>
      <p:ext uri="{BB962C8B-B14F-4D97-AF65-F5344CB8AC3E}">
        <p14:creationId xmlns:p14="http://schemas.microsoft.com/office/powerpoint/2010/main" val="143541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A0DC4-959D-4287-A7C1-DC7F1245D726}" type="datetimeFigureOut">
              <a:rPr lang="en-IE" smtClean="0"/>
              <a:t>07/05/2024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8B728-0CB7-4870-A27C-0917277D745A}" type="slidenum">
              <a:rPr lang="en-IE" smtClean="0"/>
              <a:t>‹#›</a:t>
            </a:fld>
            <a:endParaRPr lang="en-IE"/>
          </a:p>
        </p:txBody>
      </p:sp>
    </p:spTree>
    <p:extLst>
      <p:ext uri="{BB962C8B-B14F-4D97-AF65-F5344CB8AC3E}">
        <p14:creationId xmlns:p14="http://schemas.microsoft.com/office/powerpoint/2010/main" val="360596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The Respiratory System</a:t>
            </a:r>
          </a:p>
        </p:txBody>
      </p:sp>
    </p:spTree>
    <p:extLst>
      <p:ext uri="{BB962C8B-B14F-4D97-AF65-F5344CB8AC3E}">
        <p14:creationId xmlns:p14="http://schemas.microsoft.com/office/powerpoint/2010/main" val="195699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39879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6091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16064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73266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52975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06149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69330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Why do we need a respiratory system?</a:t>
            </a:r>
          </a:p>
        </p:txBody>
      </p:sp>
      <p:sp>
        <p:nvSpPr>
          <p:cNvPr id="4" name="Content Placeholder 1"/>
          <p:cNvSpPr txBox="1">
            <a:spLocks/>
          </p:cNvSpPr>
          <p:nvPr/>
        </p:nvSpPr>
        <p:spPr>
          <a:xfrm>
            <a:off x="838200" y="1207135"/>
            <a:ext cx="10809849" cy="5517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IE" dirty="0"/>
          </a:p>
          <a:p>
            <a:pPr marL="285750" indent="-285750"/>
            <a:r>
              <a:rPr lang="en-IE" dirty="0"/>
              <a:t>Respiration is the release of energy from food.</a:t>
            </a:r>
          </a:p>
          <a:p>
            <a:endParaRPr lang="en-IE" dirty="0"/>
          </a:p>
          <a:p>
            <a:pPr marL="285750" indent="-285750"/>
            <a:r>
              <a:rPr lang="en-IE" dirty="0"/>
              <a:t>This takes place in the cells of our body.</a:t>
            </a:r>
          </a:p>
          <a:p>
            <a:endParaRPr lang="en-IE" dirty="0"/>
          </a:p>
          <a:p>
            <a:pPr marL="285750" indent="-285750"/>
            <a:r>
              <a:rPr lang="en-IE" dirty="0"/>
              <a:t>We need oxygen (in most cases) for respiration to occur.</a:t>
            </a:r>
          </a:p>
          <a:p>
            <a:endParaRPr lang="en-IE" dirty="0"/>
          </a:p>
          <a:p>
            <a:pPr marL="285750" indent="-285750"/>
            <a:r>
              <a:rPr lang="en-IE" dirty="0"/>
              <a:t>Our respiratory system provides oxygen to the body so respiration can occur.</a:t>
            </a:r>
          </a:p>
          <a:p>
            <a:pPr marL="285750" indent="-285750"/>
            <a:r>
              <a:rPr lang="en-IE" dirty="0"/>
              <a:t>In humans this is also called breathing </a:t>
            </a:r>
          </a:p>
          <a:p>
            <a:pPr marL="285750" indent="-285750"/>
            <a:endParaRPr lang="en-IE" dirty="0"/>
          </a:p>
          <a:p>
            <a:endParaRPr lang="en-IE" dirty="0">
              <a:solidFill>
                <a:srgbClr val="FF0000"/>
              </a:solidFill>
              <a:latin typeface="Frutiger LT Std 45 Light"/>
            </a:endParaRPr>
          </a:p>
        </p:txBody>
      </p:sp>
    </p:spTree>
    <p:extLst>
      <p:ext uri="{BB962C8B-B14F-4D97-AF65-F5344CB8AC3E}">
        <p14:creationId xmlns:p14="http://schemas.microsoft.com/office/powerpoint/2010/main" val="399226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8289" y="-448629"/>
            <a:ext cx="7871429" cy="7306629"/>
          </a:xfrm>
          <a:prstGeom prst="rect">
            <a:avLst/>
          </a:prstGeom>
        </p:spPr>
      </p:pic>
    </p:spTree>
    <p:extLst>
      <p:ext uri="{BB962C8B-B14F-4D97-AF65-F5344CB8AC3E}">
        <p14:creationId xmlns:p14="http://schemas.microsoft.com/office/powerpoint/2010/main" val="3282869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_6.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6609"/>
            <a:ext cx="5838091" cy="6731391"/>
          </a:xfrm>
          <a:prstGeom prst="rect">
            <a:avLst/>
          </a:prstGeom>
        </p:spPr>
      </p:pic>
      <p:pic>
        <p:nvPicPr>
          <p:cNvPr id="5" name="Picture 4" descr="6.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9747" y="226622"/>
            <a:ext cx="6242253" cy="5794352"/>
          </a:xfrm>
          <a:prstGeom prst="rect">
            <a:avLst/>
          </a:prstGeom>
        </p:spPr>
      </p:pic>
    </p:spTree>
    <p:extLst>
      <p:ext uri="{BB962C8B-B14F-4D97-AF65-F5344CB8AC3E}">
        <p14:creationId xmlns:p14="http://schemas.microsoft.com/office/powerpoint/2010/main" val="260425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Objectives of this lesson</a:t>
            </a:r>
          </a:p>
        </p:txBody>
      </p:sp>
      <p:sp>
        <p:nvSpPr>
          <p:cNvPr id="3" name="Content Placeholder 2"/>
          <p:cNvSpPr>
            <a:spLocks noGrp="1"/>
          </p:cNvSpPr>
          <p:nvPr>
            <p:ph idx="1"/>
          </p:nvPr>
        </p:nvSpPr>
        <p:spPr/>
        <p:txBody>
          <a:bodyPr/>
          <a:lstStyle/>
          <a:p>
            <a:r>
              <a:rPr lang="en-IE" dirty="0"/>
              <a:t>To help students explain how breathing happens </a:t>
            </a:r>
          </a:p>
          <a:p>
            <a:r>
              <a:rPr lang="en-IE" dirty="0"/>
              <a:t>To help students to show, name and describe the functions of the respiratory system </a:t>
            </a:r>
          </a:p>
          <a:p>
            <a:r>
              <a:rPr lang="en-IE" dirty="0"/>
              <a:t>To show students how the organs of the breathing system work with each other and other systems </a:t>
            </a:r>
          </a:p>
        </p:txBody>
      </p:sp>
    </p:spTree>
    <p:extLst>
      <p:ext uri="{BB962C8B-B14F-4D97-AF65-F5344CB8AC3E}">
        <p14:creationId xmlns:p14="http://schemas.microsoft.com/office/powerpoint/2010/main" val="48890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Learning check</a:t>
            </a:r>
          </a:p>
        </p:txBody>
      </p:sp>
      <p:sp>
        <p:nvSpPr>
          <p:cNvPr id="3" name="Content Placeholder 2"/>
          <p:cNvSpPr>
            <a:spLocks noGrp="1"/>
          </p:cNvSpPr>
          <p:nvPr>
            <p:ph idx="1"/>
          </p:nvPr>
        </p:nvSpPr>
        <p:spPr>
          <a:xfrm>
            <a:off x="838200" y="1690688"/>
            <a:ext cx="10515600" cy="4351338"/>
          </a:xfrm>
        </p:spPr>
        <p:txBody>
          <a:bodyPr/>
          <a:lstStyle/>
          <a:p>
            <a:r>
              <a:rPr lang="en-IE" dirty="0"/>
              <a:t>What is respiration </a:t>
            </a:r>
          </a:p>
          <a:p>
            <a:r>
              <a:rPr lang="en-IE" dirty="0"/>
              <a:t>Why do we need a respiratory system? </a:t>
            </a:r>
          </a:p>
          <a:p>
            <a:r>
              <a:rPr lang="en-IE" dirty="0"/>
              <a:t>What is the function of (a) The Lungs (b) The alveoli (c) The diaphragm (d) the rings of cartilage </a:t>
            </a:r>
          </a:p>
          <a:p>
            <a:endParaRPr lang="en-IE" dirty="0"/>
          </a:p>
        </p:txBody>
      </p:sp>
    </p:spTree>
    <p:extLst>
      <p:ext uri="{BB962C8B-B14F-4D97-AF65-F5344CB8AC3E}">
        <p14:creationId xmlns:p14="http://schemas.microsoft.com/office/powerpoint/2010/main" val="112822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077" y="-239785"/>
            <a:ext cx="10515600" cy="1325563"/>
          </a:xfrm>
        </p:spPr>
        <p:txBody>
          <a:bodyPr/>
          <a:lstStyle/>
          <a:p>
            <a:r>
              <a:rPr lang="en-IE" dirty="0"/>
              <a:t>Gaseous Exchange</a:t>
            </a:r>
          </a:p>
        </p:txBody>
      </p:sp>
      <p:sp>
        <p:nvSpPr>
          <p:cNvPr id="3" name="Content Placeholder 2"/>
          <p:cNvSpPr>
            <a:spLocks noGrp="1"/>
          </p:cNvSpPr>
          <p:nvPr>
            <p:ph idx="1"/>
          </p:nvPr>
        </p:nvSpPr>
        <p:spPr>
          <a:xfrm>
            <a:off x="254391" y="674509"/>
            <a:ext cx="6935371" cy="5796522"/>
          </a:xfrm>
        </p:spPr>
        <p:txBody>
          <a:bodyPr>
            <a:normAutofit/>
          </a:bodyPr>
          <a:lstStyle/>
          <a:p>
            <a:r>
              <a:rPr lang="en-IE" dirty="0"/>
              <a:t>It is estimated that there are around 300 million alveoli in each lung</a:t>
            </a:r>
          </a:p>
          <a:p>
            <a:r>
              <a:rPr lang="en-IE" dirty="0"/>
              <a:t>They have very thin walls and are surrounded by extremely thin-walled capillaries </a:t>
            </a:r>
          </a:p>
          <a:p>
            <a:r>
              <a:rPr lang="en-IE" dirty="0"/>
              <a:t>The oxygen in the alveoli moves through their walls and through the walls of the capillaries into the blood</a:t>
            </a:r>
          </a:p>
          <a:p>
            <a:r>
              <a:rPr lang="en-IE" dirty="0"/>
              <a:t>The carbon dioxide in the blood of the capillaries moves through their walls and through the walls of the alveoli into the inside of the alveoli </a:t>
            </a:r>
          </a:p>
          <a:p>
            <a:r>
              <a:rPr lang="en-IE" dirty="0"/>
              <a:t>This movement of gas is called diffusion </a:t>
            </a:r>
          </a:p>
          <a:p>
            <a:pPr marL="0" indent="0">
              <a:buNone/>
            </a:pPr>
            <a:endParaRPr lang="en-IE" dirty="0"/>
          </a:p>
        </p:txBody>
      </p:sp>
      <p:pic>
        <p:nvPicPr>
          <p:cNvPr id="4" name="Picture 3" descr="6.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2154" y="857496"/>
            <a:ext cx="5805268" cy="5202266"/>
          </a:xfrm>
          <a:prstGeom prst="rect">
            <a:avLst/>
          </a:prstGeom>
        </p:spPr>
      </p:pic>
    </p:spTree>
    <p:extLst>
      <p:ext uri="{BB962C8B-B14F-4D97-AF65-F5344CB8AC3E}">
        <p14:creationId xmlns:p14="http://schemas.microsoft.com/office/powerpoint/2010/main" val="207147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Learning check </a:t>
            </a:r>
          </a:p>
        </p:txBody>
      </p:sp>
      <p:sp>
        <p:nvSpPr>
          <p:cNvPr id="3" name="Content Placeholder 2"/>
          <p:cNvSpPr>
            <a:spLocks noGrp="1"/>
          </p:cNvSpPr>
          <p:nvPr>
            <p:ph idx="1"/>
          </p:nvPr>
        </p:nvSpPr>
        <p:spPr>
          <a:xfrm>
            <a:off x="838200" y="2064775"/>
            <a:ext cx="10515600" cy="4351338"/>
          </a:xfrm>
        </p:spPr>
        <p:txBody>
          <a:bodyPr/>
          <a:lstStyle/>
          <a:p>
            <a:r>
              <a:rPr lang="en-IE" dirty="0"/>
              <a:t>What are alveoli ?</a:t>
            </a:r>
          </a:p>
          <a:p>
            <a:r>
              <a:rPr lang="en-IE" dirty="0"/>
              <a:t>What are capillaries?</a:t>
            </a:r>
          </a:p>
          <a:p>
            <a:r>
              <a:rPr lang="en-IE" dirty="0"/>
              <a:t>Fill in the blanks:</a:t>
            </a:r>
          </a:p>
          <a:p>
            <a:pPr marL="0" indent="0">
              <a:buNone/>
            </a:pPr>
            <a:r>
              <a:rPr lang="en-IE" dirty="0"/>
              <a:t> ___________ enters the alveoli and moves through their _____ walls. The _________ then enters the capillaries and into our ______</a:t>
            </a:r>
          </a:p>
          <a:p>
            <a:pPr marL="0" indent="0">
              <a:buNone/>
            </a:pPr>
            <a:endParaRPr lang="en-IE" dirty="0"/>
          </a:p>
          <a:p>
            <a:pPr marL="0" indent="0">
              <a:buNone/>
            </a:pPr>
            <a:r>
              <a:rPr lang="en-IE" dirty="0"/>
              <a:t>_______ _________ in the blood moves through the capillaries into the ________ and eventually out of our body </a:t>
            </a:r>
          </a:p>
          <a:p>
            <a:endParaRPr lang="en-IE" dirty="0"/>
          </a:p>
        </p:txBody>
      </p:sp>
    </p:spTree>
    <p:extLst>
      <p:ext uri="{BB962C8B-B14F-4D97-AF65-F5344CB8AC3E}">
        <p14:creationId xmlns:p14="http://schemas.microsoft.com/office/powerpoint/2010/main" val="1117990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9C61-FB8E-496C-8A49-4333615EE19B}"/>
              </a:ext>
            </a:extLst>
          </p:cNvPr>
          <p:cNvSpPr>
            <a:spLocks noGrp="1"/>
          </p:cNvSpPr>
          <p:nvPr>
            <p:ph type="title"/>
          </p:nvPr>
        </p:nvSpPr>
        <p:spPr/>
        <p:txBody>
          <a:bodyPr/>
          <a:lstStyle/>
          <a:p>
            <a:r>
              <a:rPr lang="en-IE" dirty="0"/>
              <a:t>Fill in the blanks worksheet </a:t>
            </a:r>
          </a:p>
        </p:txBody>
      </p:sp>
      <p:sp>
        <p:nvSpPr>
          <p:cNvPr id="3" name="Content Placeholder 2">
            <a:extLst>
              <a:ext uri="{FF2B5EF4-FFF2-40B4-BE49-F238E27FC236}">
                <a16:creationId xmlns:a16="http://schemas.microsoft.com/office/drawing/2014/main" id="{A3FEE813-6BB3-4189-AC1F-4861BF456DFB}"/>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222098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3F3F-4CB7-400A-A5DB-B0AF02B1D765}"/>
              </a:ext>
            </a:extLst>
          </p:cNvPr>
          <p:cNvSpPr>
            <a:spLocks noGrp="1"/>
          </p:cNvSpPr>
          <p:nvPr>
            <p:ph type="title"/>
          </p:nvPr>
        </p:nvSpPr>
        <p:spPr/>
        <p:txBody>
          <a:bodyPr/>
          <a:lstStyle/>
          <a:p>
            <a:r>
              <a:rPr lang="en-IE" dirty="0"/>
              <a:t>T investigate if vertebrates produce carbon dioxide </a:t>
            </a:r>
          </a:p>
        </p:txBody>
      </p:sp>
      <p:sp>
        <p:nvSpPr>
          <p:cNvPr id="3" name="Content Placeholder 2">
            <a:extLst>
              <a:ext uri="{FF2B5EF4-FFF2-40B4-BE49-F238E27FC236}">
                <a16:creationId xmlns:a16="http://schemas.microsoft.com/office/drawing/2014/main" id="{A342D54D-FD85-401A-9C39-5EBEC3A13313}"/>
              </a:ext>
            </a:extLst>
          </p:cNvPr>
          <p:cNvSpPr>
            <a:spLocks noGrp="1"/>
          </p:cNvSpPr>
          <p:nvPr>
            <p:ph idx="1"/>
          </p:nvPr>
        </p:nvSpPr>
        <p:spPr/>
        <p:txBody>
          <a:bodyPr/>
          <a:lstStyle/>
          <a:p>
            <a:r>
              <a:rPr lang="en-IE" dirty="0"/>
              <a:t>Blow into a test tube of limewater. </a:t>
            </a:r>
          </a:p>
          <a:p>
            <a:r>
              <a:rPr lang="en-IE" dirty="0"/>
              <a:t>Is Carbon </a:t>
            </a:r>
            <a:r>
              <a:rPr lang="en-IE"/>
              <a:t>dioxide produced?</a:t>
            </a:r>
          </a:p>
        </p:txBody>
      </p:sp>
    </p:spTree>
    <p:extLst>
      <p:ext uri="{BB962C8B-B14F-4D97-AF65-F5344CB8AC3E}">
        <p14:creationId xmlns:p14="http://schemas.microsoft.com/office/powerpoint/2010/main" val="163002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209" y="0"/>
            <a:ext cx="10515600" cy="1325563"/>
          </a:xfrm>
        </p:spPr>
        <p:txBody>
          <a:bodyPr/>
          <a:lstStyle/>
          <a:p>
            <a:r>
              <a:rPr lang="en-IE" dirty="0"/>
              <a:t>Breathing in </a:t>
            </a:r>
          </a:p>
        </p:txBody>
      </p:sp>
      <p:sp>
        <p:nvSpPr>
          <p:cNvPr id="3" name="Content Placeholder 2"/>
          <p:cNvSpPr>
            <a:spLocks noGrp="1"/>
          </p:cNvSpPr>
          <p:nvPr>
            <p:ph idx="1"/>
          </p:nvPr>
        </p:nvSpPr>
        <p:spPr>
          <a:xfrm>
            <a:off x="603738" y="1178510"/>
            <a:ext cx="6533271" cy="5377033"/>
          </a:xfrm>
        </p:spPr>
        <p:txBody>
          <a:bodyPr>
            <a:normAutofit fontScale="70000" lnSpcReduction="20000"/>
          </a:bodyPr>
          <a:lstStyle/>
          <a:p>
            <a:pPr marL="457200" indent="-457200">
              <a:lnSpc>
                <a:spcPct val="100000"/>
              </a:lnSpc>
              <a:spcAft>
                <a:spcPts val="1200"/>
              </a:spcAft>
              <a:buFont typeface="+mj-lt"/>
              <a:buAutoNum type="arabicPeriod"/>
            </a:pPr>
            <a:r>
              <a:rPr lang="en-IE" sz="3800" dirty="0"/>
              <a:t>Intercostal muscles contract, causing ribs to move up and out.                           </a:t>
            </a:r>
          </a:p>
          <a:p>
            <a:pPr marL="457200" indent="-457200">
              <a:lnSpc>
                <a:spcPct val="100000"/>
              </a:lnSpc>
              <a:spcAft>
                <a:spcPts val="1200"/>
              </a:spcAft>
              <a:buFont typeface="+mj-lt"/>
              <a:buAutoNum type="arabicPeriod"/>
            </a:pPr>
            <a:r>
              <a:rPr lang="en-IE" sz="3800" dirty="0"/>
              <a:t>Diaphragm contracts, causing it to move down.</a:t>
            </a:r>
          </a:p>
          <a:p>
            <a:pPr marL="457200" indent="-457200">
              <a:lnSpc>
                <a:spcPct val="100000"/>
              </a:lnSpc>
              <a:spcAft>
                <a:spcPts val="1200"/>
              </a:spcAft>
              <a:buFont typeface="+mj-lt"/>
              <a:buAutoNum type="arabicPeriod"/>
            </a:pPr>
            <a:r>
              <a:rPr lang="en-IE" sz="3800" dirty="0"/>
              <a:t>These steps increase the volume of the ribcage.</a:t>
            </a:r>
          </a:p>
          <a:p>
            <a:pPr marL="457200" indent="-457200">
              <a:lnSpc>
                <a:spcPct val="100000"/>
              </a:lnSpc>
              <a:spcAft>
                <a:spcPts val="1200"/>
              </a:spcAft>
              <a:buFont typeface="+mj-lt"/>
              <a:buAutoNum type="arabicPeriod"/>
            </a:pPr>
            <a:r>
              <a:rPr lang="en-IE" sz="3800" dirty="0"/>
              <a:t>The pressure in the lungs decreases.</a:t>
            </a:r>
          </a:p>
          <a:p>
            <a:pPr marL="457200" indent="-457200">
              <a:lnSpc>
                <a:spcPct val="100000"/>
              </a:lnSpc>
              <a:spcAft>
                <a:spcPts val="1200"/>
              </a:spcAft>
              <a:buFont typeface="+mj-lt"/>
              <a:buAutoNum type="arabicPeriod"/>
            </a:pPr>
            <a:r>
              <a:rPr lang="en-IE" sz="3800" dirty="0"/>
              <a:t>Air is sucked in.</a:t>
            </a:r>
          </a:p>
          <a:p>
            <a:pPr marL="0" indent="0">
              <a:lnSpc>
                <a:spcPct val="100000"/>
              </a:lnSpc>
              <a:spcAft>
                <a:spcPts val="1200"/>
              </a:spcAft>
              <a:buNone/>
            </a:pPr>
            <a:endParaRPr lang="en-IE" sz="3800" dirty="0"/>
          </a:p>
          <a:p>
            <a:pPr marL="0" indent="0">
              <a:lnSpc>
                <a:spcPct val="100000"/>
              </a:lnSpc>
              <a:spcAft>
                <a:spcPts val="1200"/>
              </a:spcAft>
              <a:buNone/>
            </a:pPr>
            <a:r>
              <a:rPr lang="en-IE" sz="3800" dirty="0"/>
              <a:t>Air we breathe in is called Inhaled air </a:t>
            </a:r>
            <a:endParaRPr lang="en-GB" sz="3800" dirty="0"/>
          </a:p>
          <a:p>
            <a:endParaRPr lang="en-IE" dirty="0"/>
          </a:p>
        </p:txBody>
      </p:sp>
      <p:pic>
        <p:nvPicPr>
          <p:cNvPr id="4" name="Picture 3" descr="6.2a_CRC.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1820" y="365125"/>
            <a:ext cx="4411980" cy="5362956"/>
          </a:xfrm>
          <a:prstGeom prst="rect">
            <a:avLst/>
          </a:prstGeom>
        </p:spPr>
      </p:pic>
    </p:spTree>
    <p:extLst>
      <p:ext uri="{BB962C8B-B14F-4D97-AF65-F5344CB8AC3E}">
        <p14:creationId xmlns:p14="http://schemas.microsoft.com/office/powerpoint/2010/main" val="3281786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514" y="0"/>
            <a:ext cx="10515600" cy="1325563"/>
          </a:xfrm>
        </p:spPr>
        <p:txBody>
          <a:bodyPr/>
          <a:lstStyle/>
          <a:p>
            <a:r>
              <a:rPr lang="en-IE" dirty="0"/>
              <a:t>Breathing out </a:t>
            </a:r>
          </a:p>
        </p:txBody>
      </p:sp>
      <p:sp>
        <p:nvSpPr>
          <p:cNvPr id="3" name="Content Placeholder 2"/>
          <p:cNvSpPr>
            <a:spLocks noGrp="1"/>
          </p:cNvSpPr>
          <p:nvPr>
            <p:ph idx="1"/>
          </p:nvPr>
        </p:nvSpPr>
        <p:spPr>
          <a:xfrm>
            <a:off x="538422" y="1572407"/>
            <a:ext cx="6688015" cy="5166018"/>
          </a:xfrm>
        </p:spPr>
        <p:txBody>
          <a:bodyPr>
            <a:normAutofit fontScale="85000" lnSpcReduction="20000"/>
          </a:bodyPr>
          <a:lstStyle/>
          <a:p>
            <a:pPr marL="457200" indent="-457200">
              <a:lnSpc>
                <a:spcPct val="100000"/>
              </a:lnSpc>
              <a:spcAft>
                <a:spcPts val="1200"/>
              </a:spcAft>
              <a:buFont typeface="+mj-lt"/>
              <a:buAutoNum type="arabicPeriod"/>
            </a:pPr>
            <a:r>
              <a:rPr lang="en-GB" sz="3400" dirty="0"/>
              <a:t>Intercostal muscles relax, causing ribs to move down and in.</a:t>
            </a:r>
          </a:p>
          <a:p>
            <a:pPr marL="457200" indent="-457200">
              <a:lnSpc>
                <a:spcPct val="100000"/>
              </a:lnSpc>
              <a:spcAft>
                <a:spcPts val="1200"/>
              </a:spcAft>
              <a:buFont typeface="+mj-lt"/>
              <a:buAutoNum type="arabicPeriod"/>
            </a:pPr>
            <a:r>
              <a:rPr lang="en-GB" sz="3400" dirty="0"/>
              <a:t>Diaphragm relaxes, causing it to arch up.</a:t>
            </a:r>
          </a:p>
          <a:p>
            <a:pPr marL="457200" indent="-457200">
              <a:lnSpc>
                <a:spcPct val="100000"/>
              </a:lnSpc>
              <a:spcAft>
                <a:spcPts val="1200"/>
              </a:spcAft>
              <a:buFont typeface="+mj-lt"/>
              <a:buAutoNum type="arabicPeriod"/>
            </a:pPr>
            <a:r>
              <a:rPr lang="en-GB" sz="3400" dirty="0"/>
              <a:t>These steps decrease the volume of the ribcage.</a:t>
            </a:r>
          </a:p>
          <a:p>
            <a:pPr marL="457200" indent="-457200">
              <a:lnSpc>
                <a:spcPct val="100000"/>
              </a:lnSpc>
              <a:spcAft>
                <a:spcPts val="1200"/>
              </a:spcAft>
              <a:buFont typeface="+mj-lt"/>
              <a:buAutoNum type="arabicPeriod"/>
            </a:pPr>
            <a:r>
              <a:rPr lang="en-GB" sz="3400" dirty="0"/>
              <a:t>The pressure in the lungs increases.</a:t>
            </a:r>
          </a:p>
          <a:p>
            <a:pPr marL="457200" indent="-457200">
              <a:lnSpc>
                <a:spcPct val="100000"/>
              </a:lnSpc>
              <a:spcAft>
                <a:spcPts val="1200"/>
              </a:spcAft>
              <a:buFont typeface="+mj-lt"/>
              <a:buAutoNum type="arabicPeriod"/>
            </a:pPr>
            <a:r>
              <a:rPr lang="en-GB" sz="3400" dirty="0"/>
              <a:t>Air is forced out.</a:t>
            </a:r>
          </a:p>
          <a:p>
            <a:pPr marL="0" indent="0">
              <a:lnSpc>
                <a:spcPct val="100000"/>
              </a:lnSpc>
              <a:spcAft>
                <a:spcPts val="1200"/>
              </a:spcAft>
              <a:buNone/>
            </a:pPr>
            <a:endParaRPr lang="en-GB" sz="3400" dirty="0"/>
          </a:p>
          <a:p>
            <a:pPr marL="0" indent="0">
              <a:lnSpc>
                <a:spcPct val="100000"/>
              </a:lnSpc>
              <a:spcAft>
                <a:spcPts val="1200"/>
              </a:spcAft>
              <a:buNone/>
            </a:pPr>
            <a:r>
              <a:rPr lang="en-GB" sz="3400" dirty="0"/>
              <a:t>Air we breathe out is called exhaled air </a:t>
            </a:r>
          </a:p>
          <a:p>
            <a:endParaRPr lang="en-IE" dirty="0"/>
          </a:p>
        </p:txBody>
      </p:sp>
      <p:pic>
        <p:nvPicPr>
          <p:cNvPr id="4" name="Picture 3" descr="6.2b_CRC.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5314" y="509104"/>
            <a:ext cx="4398264" cy="5362956"/>
          </a:xfrm>
          <a:prstGeom prst="rect">
            <a:avLst/>
          </a:prstGeom>
        </p:spPr>
      </p:pic>
    </p:spTree>
    <p:extLst>
      <p:ext uri="{BB962C8B-B14F-4D97-AF65-F5344CB8AC3E}">
        <p14:creationId xmlns:p14="http://schemas.microsoft.com/office/powerpoint/2010/main" val="1196401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E6A6-AC28-4041-BBA7-6C3441D32A43}"/>
              </a:ext>
            </a:extLst>
          </p:cNvPr>
          <p:cNvSpPr>
            <a:spLocks noGrp="1"/>
          </p:cNvSpPr>
          <p:nvPr>
            <p:ph type="title"/>
          </p:nvPr>
        </p:nvSpPr>
        <p:spPr/>
        <p:txBody>
          <a:bodyPr/>
          <a:lstStyle/>
          <a:p>
            <a:r>
              <a:rPr lang="en-IE" dirty="0"/>
              <a:t>Breathing system card game </a:t>
            </a:r>
          </a:p>
        </p:txBody>
      </p:sp>
      <p:sp>
        <p:nvSpPr>
          <p:cNvPr id="3" name="Content Placeholder 2">
            <a:extLst>
              <a:ext uri="{FF2B5EF4-FFF2-40B4-BE49-F238E27FC236}">
                <a16:creationId xmlns:a16="http://schemas.microsoft.com/office/drawing/2014/main" id="{6B51FAAA-FA1F-44A8-9743-2D671455E373}"/>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284986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Experiment: To investigate carbon dioxide in inhaled air and exhaled air </a:t>
            </a:r>
          </a:p>
        </p:txBody>
      </p:sp>
      <p:sp>
        <p:nvSpPr>
          <p:cNvPr id="3" name="Content Placeholder 2"/>
          <p:cNvSpPr>
            <a:spLocks noGrp="1"/>
          </p:cNvSpPr>
          <p:nvPr>
            <p:ph idx="1"/>
          </p:nvPr>
        </p:nvSpPr>
        <p:spPr/>
        <p:txBody>
          <a:bodyPr/>
          <a:lstStyle/>
          <a:p>
            <a:r>
              <a:rPr lang="en-IE" dirty="0"/>
              <a:t>Limewater is a colourless liquid which turns milky when carbon dioxide is added to it </a:t>
            </a:r>
          </a:p>
          <a:p>
            <a:r>
              <a:rPr lang="en-IE" dirty="0"/>
              <a:t>In this experiment you will breathe air in through a test tube of limewater and breathe the same air out into a different test tube of limewater. You will find out which limewater turns milky first and so find out whether the air you breathe in or the air you breathe out has the most carbon dioxide in it </a:t>
            </a:r>
          </a:p>
        </p:txBody>
      </p:sp>
    </p:spTree>
    <p:extLst>
      <p:ext uri="{BB962C8B-B14F-4D97-AF65-F5344CB8AC3E}">
        <p14:creationId xmlns:p14="http://schemas.microsoft.com/office/powerpoint/2010/main" val="780747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Equipment required </a:t>
            </a:r>
          </a:p>
        </p:txBody>
      </p:sp>
      <p:sp>
        <p:nvSpPr>
          <p:cNvPr id="3" name="Content Placeholder 2"/>
          <p:cNvSpPr>
            <a:spLocks noGrp="1"/>
          </p:cNvSpPr>
          <p:nvPr>
            <p:ph idx="1"/>
          </p:nvPr>
        </p:nvSpPr>
        <p:spPr/>
        <p:txBody>
          <a:bodyPr/>
          <a:lstStyle/>
          <a:p>
            <a:r>
              <a:rPr lang="en-IE" dirty="0"/>
              <a:t>Test tubes x 2</a:t>
            </a:r>
          </a:p>
          <a:p>
            <a:r>
              <a:rPr lang="en-IE" dirty="0"/>
              <a:t>Glass tubing x 4</a:t>
            </a:r>
          </a:p>
          <a:p>
            <a:r>
              <a:rPr lang="en-IE" dirty="0"/>
              <a:t>Two-holed rubber stoppers x 2</a:t>
            </a:r>
          </a:p>
          <a:p>
            <a:r>
              <a:rPr lang="en-IE" dirty="0"/>
              <a:t>Limewater </a:t>
            </a:r>
          </a:p>
          <a:p>
            <a:pPr marL="0" indent="0">
              <a:buNone/>
            </a:pPr>
            <a:endParaRPr lang="en-IE" dirty="0"/>
          </a:p>
        </p:txBody>
      </p:sp>
    </p:spTree>
    <p:extLst>
      <p:ext uri="{BB962C8B-B14F-4D97-AF65-F5344CB8AC3E}">
        <p14:creationId xmlns:p14="http://schemas.microsoft.com/office/powerpoint/2010/main" val="93492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B439-AC88-4202-83B9-7C14CC8953F9}"/>
              </a:ext>
            </a:extLst>
          </p:cNvPr>
          <p:cNvSpPr>
            <a:spLocks noGrp="1"/>
          </p:cNvSpPr>
          <p:nvPr>
            <p:ph type="title"/>
          </p:nvPr>
        </p:nvSpPr>
        <p:spPr/>
        <p:txBody>
          <a:bodyPr/>
          <a:lstStyle/>
          <a:p>
            <a:r>
              <a:rPr lang="en-IE" dirty="0"/>
              <a:t>Different organisms breathe in different ways</a:t>
            </a:r>
          </a:p>
        </p:txBody>
      </p:sp>
      <p:pic>
        <p:nvPicPr>
          <p:cNvPr id="1026" name="Picture 2" descr="Image result for insect">
            <a:extLst>
              <a:ext uri="{FF2B5EF4-FFF2-40B4-BE49-F238E27FC236}">
                <a16:creationId xmlns:a16="http://schemas.microsoft.com/office/drawing/2014/main" id="{9AE3334E-1364-4274-9BF3-2D542C3EE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64987"/>
            <a:ext cx="3752714" cy="21109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amphibians">
            <a:extLst>
              <a:ext uri="{FF2B5EF4-FFF2-40B4-BE49-F238E27FC236}">
                <a16:creationId xmlns:a16="http://schemas.microsoft.com/office/drawing/2014/main" id="{0158C272-BA2C-4548-B264-9DD664D1DD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30" name="Picture 6" descr="Image result for amphibians">
            <a:extLst>
              <a:ext uri="{FF2B5EF4-FFF2-40B4-BE49-F238E27FC236}">
                <a16:creationId xmlns:a16="http://schemas.microsoft.com/office/drawing/2014/main" id="{495ABEFC-5AC7-4CF6-9218-ECC651EE5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702" y="4343136"/>
            <a:ext cx="3403262" cy="19097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ish">
            <a:extLst>
              <a:ext uri="{FF2B5EF4-FFF2-40B4-BE49-F238E27FC236}">
                <a16:creationId xmlns:a16="http://schemas.microsoft.com/office/drawing/2014/main" id="{80D9010D-AC2A-4249-8D55-A75FE4366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065" y="1735509"/>
            <a:ext cx="4717510" cy="22713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urtles">
            <a:extLst>
              <a:ext uri="{FF2B5EF4-FFF2-40B4-BE49-F238E27FC236}">
                <a16:creationId xmlns:a16="http://schemas.microsoft.com/office/drawing/2014/main" id="{63C09F90-0842-4DBE-947C-9A7581BD37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4646" y="4215414"/>
            <a:ext cx="3879493" cy="246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8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Breaths per minute</a:t>
            </a:r>
          </a:p>
        </p:txBody>
      </p:sp>
      <p:sp>
        <p:nvSpPr>
          <p:cNvPr id="3" name="Content Placeholder 2"/>
          <p:cNvSpPr>
            <a:spLocks noGrp="1"/>
          </p:cNvSpPr>
          <p:nvPr>
            <p:ph idx="1"/>
          </p:nvPr>
        </p:nvSpPr>
        <p:spPr>
          <a:xfrm>
            <a:off x="0" y="1505244"/>
            <a:ext cx="12192000" cy="5352756"/>
          </a:xfrm>
        </p:spPr>
        <p:txBody>
          <a:bodyPr>
            <a:normAutofit/>
          </a:bodyPr>
          <a:lstStyle/>
          <a:p>
            <a:pPr marL="285750" indent="-285750"/>
            <a:r>
              <a:rPr lang="en-IE" dirty="0"/>
              <a:t>The number of breaths we breathe per minute depends on our age and activity level.</a:t>
            </a:r>
          </a:p>
          <a:p>
            <a:endParaRPr lang="en-IE" dirty="0"/>
          </a:p>
          <a:p>
            <a:pPr marL="285750" indent="-285750"/>
            <a:r>
              <a:rPr lang="en-IE" dirty="0"/>
              <a:t>If you exercise, your body will </a:t>
            </a:r>
            <a:r>
              <a:rPr lang="en-IE" b="1" dirty="0"/>
              <a:t>respire more</a:t>
            </a:r>
            <a:r>
              <a:rPr lang="en-IE" dirty="0"/>
              <a:t>.</a:t>
            </a:r>
          </a:p>
          <a:p>
            <a:endParaRPr lang="en-IE" dirty="0"/>
          </a:p>
          <a:p>
            <a:pPr marL="285750" indent="-285750"/>
            <a:r>
              <a:rPr lang="en-IE" dirty="0"/>
              <a:t>More respiration will lead to </a:t>
            </a:r>
            <a:r>
              <a:rPr lang="en-IE" b="1" dirty="0"/>
              <a:t>more carbon dioxide </a:t>
            </a:r>
            <a:r>
              <a:rPr lang="en-IE" dirty="0"/>
              <a:t>(which is a waste product)</a:t>
            </a:r>
            <a:r>
              <a:rPr lang="en-IE" b="1" dirty="0"/>
              <a:t> </a:t>
            </a:r>
            <a:r>
              <a:rPr lang="en-IE" dirty="0"/>
              <a:t>being produced by your body.</a:t>
            </a:r>
          </a:p>
          <a:p>
            <a:endParaRPr lang="en-IE" dirty="0"/>
          </a:p>
          <a:p>
            <a:pPr marL="285750" indent="-285750"/>
            <a:r>
              <a:rPr lang="en-IE" dirty="0"/>
              <a:t>Large amounts of carbon dioxide can be poisonous to our bodies.</a:t>
            </a:r>
          </a:p>
          <a:p>
            <a:endParaRPr lang="en-IE" dirty="0"/>
          </a:p>
          <a:p>
            <a:pPr marL="285750" indent="-285750"/>
            <a:r>
              <a:rPr lang="en-IE" dirty="0"/>
              <a:t>Our breathing rate will increase as a result to get rid of carbon dioxide faster.</a:t>
            </a:r>
          </a:p>
          <a:p>
            <a:endParaRPr lang="en-IE" dirty="0"/>
          </a:p>
        </p:txBody>
      </p:sp>
    </p:spTree>
    <p:extLst>
      <p:ext uri="{BB962C8B-B14F-4D97-AF65-F5344CB8AC3E}">
        <p14:creationId xmlns:p14="http://schemas.microsoft.com/office/powerpoint/2010/main" val="2088757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How the organs of the respiratory system interact with each other </a:t>
            </a:r>
          </a:p>
        </p:txBody>
      </p:sp>
      <p:sp>
        <p:nvSpPr>
          <p:cNvPr id="3" name="Content Placeholder 2"/>
          <p:cNvSpPr>
            <a:spLocks noGrp="1"/>
          </p:cNvSpPr>
          <p:nvPr>
            <p:ph idx="1"/>
          </p:nvPr>
        </p:nvSpPr>
        <p:spPr/>
        <p:txBody>
          <a:bodyPr>
            <a:normAutofit fontScale="92500" lnSpcReduction="10000"/>
          </a:bodyPr>
          <a:lstStyle/>
          <a:p>
            <a:pPr marL="285750" indent="-285750"/>
            <a:r>
              <a:rPr lang="en-IE" b="1" dirty="0"/>
              <a:t>Nose and lungs</a:t>
            </a:r>
            <a:r>
              <a:rPr lang="en-IE" dirty="0"/>
              <a:t>:	These filter and moisten the air before it enters the alveoli.</a:t>
            </a:r>
          </a:p>
          <a:p>
            <a:pPr marL="285750" indent="-285750"/>
            <a:endParaRPr lang="en-IE" dirty="0"/>
          </a:p>
          <a:p>
            <a:pPr marL="285750" indent="-285750"/>
            <a:r>
              <a:rPr lang="en-IE" b="1" dirty="0"/>
              <a:t>Trachea, bronchi and bronchioles</a:t>
            </a:r>
            <a:r>
              <a:rPr lang="en-IE" dirty="0"/>
              <a:t>: These tubes work together to bring air down into the lungs and back up from the lungs. They have rings of cartilage supporting the tubes to keep them open.</a:t>
            </a:r>
          </a:p>
          <a:p>
            <a:pPr marL="285750" indent="-285750"/>
            <a:endParaRPr lang="en-IE" dirty="0"/>
          </a:p>
          <a:p>
            <a:pPr marL="285750" indent="-285750"/>
            <a:r>
              <a:rPr lang="en-IE" b="1" dirty="0"/>
              <a:t>Intercostal muscles and diaphragm</a:t>
            </a:r>
            <a:r>
              <a:rPr lang="en-IE" dirty="0"/>
              <a:t>: These work together. When the intercostal muscles and diaphragm contract (squeeze), air is drawn into the lungs. When the intercostal muscles and diaphragm relax, </a:t>
            </a:r>
            <a:br>
              <a:rPr lang="en-IE" dirty="0"/>
            </a:br>
            <a:r>
              <a:rPr lang="en-IE" dirty="0"/>
              <a:t>air is pushed out of the lungs.</a:t>
            </a:r>
          </a:p>
          <a:p>
            <a:endParaRPr lang="en-IE" dirty="0"/>
          </a:p>
        </p:txBody>
      </p:sp>
    </p:spTree>
    <p:extLst>
      <p:ext uri="{BB962C8B-B14F-4D97-AF65-F5344CB8AC3E}">
        <p14:creationId xmlns:p14="http://schemas.microsoft.com/office/powerpoint/2010/main" val="176678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How the organs of the respiratory system interact with the organs of the circulatory system</a:t>
            </a:r>
          </a:p>
        </p:txBody>
      </p:sp>
      <p:sp>
        <p:nvSpPr>
          <p:cNvPr id="3" name="Content Placeholder 2"/>
          <p:cNvSpPr>
            <a:spLocks noGrp="1"/>
          </p:cNvSpPr>
          <p:nvPr>
            <p:ph idx="1"/>
          </p:nvPr>
        </p:nvSpPr>
        <p:spPr>
          <a:xfrm>
            <a:off x="1" y="1690688"/>
            <a:ext cx="6893168" cy="5167312"/>
          </a:xfrm>
        </p:spPr>
        <p:txBody>
          <a:bodyPr>
            <a:normAutofit fontScale="92500" lnSpcReduction="20000"/>
          </a:bodyPr>
          <a:lstStyle/>
          <a:p>
            <a:pPr marL="285750" indent="-285750">
              <a:spcAft>
                <a:spcPts val="1200"/>
              </a:spcAft>
            </a:pPr>
            <a:r>
              <a:rPr lang="en-IE" dirty="0"/>
              <a:t>Oxygen from air in the alveoli needs to enter the bloodstream.</a:t>
            </a:r>
          </a:p>
          <a:p>
            <a:pPr marL="285750" indent="-285750">
              <a:spcAft>
                <a:spcPts val="1200"/>
              </a:spcAft>
            </a:pPr>
            <a:r>
              <a:rPr lang="en-IE" dirty="0"/>
              <a:t>To do this, blood is pumped by the heart through the pulmonary artery to the lungs.</a:t>
            </a:r>
          </a:p>
          <a:p>
            <a:pPr marL="285750" indent="-285750">
              <a:spcAft>
                <a:spcPts val="1200"/>
              </a:spcAft>
            </a:pPr>
            <a:r>
              <a:rPr lang="en-IE" dirty="0"/>
              <a:t>This artery divides into tiny capillaries that surround each alveolus.</a:t>
            </a:r>
          </a:p>
          <a:p>
            <a:pPr marL="285750" indent="-285750">
              <a:spcAft>
                <a:spcPts val="1200"/>
              </a:spcAft>
            </a:pPr>
            <a:r>
              <a:rPr lang="en-IE" dirty="0"/>
              <a:t>The oxygen can now move across the membrane of the alveolus and enter the blood.</a:t>
            </a:r>
          </a:p>
          <a:p>
            <a:pPr marL="285750" indent="-285750">
              <a:spcAft>
                <a:spcPts val="1200"/>
              </a:spcAft>
            </a:pPr>
            <a:r>
              <a:rPr lang="en-IE" dirty="0"/>
              <a:t>Once oxygen is in the capillaries, they re-join to form the pulmonary vein.</a:t>
            </a:r>
          </a:p>
          <a:p>
            <a:pPr marL="285750" indent="-285750">
              <a:spcAft>
                <a:spcPts val="1200"/>
              </a:spcAft>
            </a:pPr>
            <a:r>
              <a:rPr lang="en-IE" dirty="0"/>
              <a:t>This blood returns to the heart to be pumped around the whole body</a:t>
            </a:r>
          </a:p>
          <a:p>
            <a:endParaRPr lang="en-IE" dirty="0"/>
          </a:p>
        </p:txBody>
      </p:sp>
      <p:pic>
        <p:nvPicPr>
          <p:cNvPr id="4" name="Picture 3" descr="6.4_v1.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8418" y="1803055"/>
            <a:ext cx="4482905" cy="4615433"/>
          </a:xfrm>
          <a:prstGeom prst="rect">
            <a:avLst/>
          </a:prstGeom>
        </p:spPr>
      </p:pic>
    </p:spTree>
    <p:extLst>
      <p:ext uri="{BB962C8B-B14F-4D97-AF65-F5344CB8AC3E}">
        <p14:creationId xmlns:p14="http://schemas.microsoft.com/office/powerpoint/2010/main" val="785846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Learning outcomes </a:t>
            </a:r>
          </a:p>
        </p:txBody>
      </p:sp>
      <p:sp>
        <p:nvSpPr>
          <p:cNvPr id="3" name="Content Placeholder 2"/>
          <p:cNvSpPr>
            <a:spLocks noGrp="1"/>
          </p:cNvSpPr>
          <p:nvPr>
            <p:ph idx="1"/>
          </p:nvPr>
        </p:nvSpPr>
        <p:spPr/>
        <p:txBody>
          <a:bodyPr/>
          <a:lstStyle/>
          <a:p>
            <a:r>
              <a:rPr lang="en-IE" dirty="0"/>
              <a:t>Explain why respiration is important </a:t>
            </a:r>
          </a:p>
          <a:p>
            <a:r>
              <a:rPr lang="en-IE" dirty="0"/>
              <a:t>Draw a labelled diagram of the respiratory system </a:t>
            </a:r>
          </a:p>
          <a:p>
            <a:r>
              <a:rPr lang="en-IE" dirty="0"/>
              <a:t>Recall the functions of each of the parts of the respiratory system </a:t>
            </a:r>
          </a:p>
          <a:p>
            <a:r>
              <a:rPr lang="en-IE" dirty="0"/>
              <a:t>Describe the gaseous exchange in the lungs </a:t>
            </a:r>
          </a:p>
          <a:p>
            <a:r>
              <a:rPr lang="en-IE" dirty="0"/>
              <a:t>Recall the steps involved in breathing </a:t>
            </a:r>
          </a:p>
          <a:p>
            <a:r>
              <a:rPr lang="en-IE" dirty="0"/>
              <a:t>Describe an investigation to show that there is more carbon dioxide in exhaled air than in inhaled air </a:t>
            </a:r>
          </a:p>
        </p:txBody>
      </p:sp>
    </p:spTree>
    <p:extLst>
      <p:ext uri="{BB962C8B-B14F-4D97-AF65-F5344CB8AC3E}">
        <p14:creationId xmlns:p14="http://schemas.microsoft.com/office/powerpoint/2010/main" val="199668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A8A7-E850-49EB-AADA-8D033050E94B}"/>
              </a:ext>
            </a:extLst>
          </p:cNvPr>
          <p:cNvSpPr>
            <a:spLocks noGrp="1"/>
          </p:cNvSpPr>
          <p:nvPr>
            <p:ph type="title"/>
          </p:nvPr>
        </p:nvSpPr>
        <p:spPr/>
        <p:txBody>
          <a:bodyPr/>
          <a:lstStyle/>
          <a:p>
            <a:r>
              <a:rPr lang="en-IE" dirty="0"/>
              <a:t>Discussion: Why is Breathing important?</a:t>
            </a:r>
          </a:p>
        </p:txBody>
      </p:sp>
      <p:sp>
        <p:nvSpPr>
          <p:cNvPr id="3" name="Content Placeholder 2">
            <a:extLst>
              <a:ext uri="{FF2B5EF4-FFF2-40B4-BE49-F238E27FC236}">
                <a16:creationId xmlns:a16="http://schemas.microsoft.com/office/drawing/2014/main" id="{F30AAC1D-EA79-46DA-984B-B76538C67C53}"/>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158186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28366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82200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52801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21326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53427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Widescreen</PresentationFormat>
  <Paragraphs>98</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Frutiger LT Std 45 Light</vt:lpstr>
      <vt:lpstr>Office Theme</vt:lpstr>
      <vt:lpstr>The Respiratory System</vt:lpstr>
      <vt:lpstr>Objectives of this lesson</vt:lpstr>
      <vt:lpstr>Different organisms breathe in different ways</vt:lpstr>
      <vt:lpstr>Discussion: Why is Breathing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we need a respiratory system?</vt:lpstr>
      <vt:lpstr>PowerPoint Presentation</vt:lpstr>
      <vt:lpstr>PowerPoint Presentation</vt:lpstr>
      <vt:lpstr>Learning check</vt:lpstr>
      <vt:lpstr>Gaseous Exchange</vt:lpstr>
      <vt:lpstr>Learning check </vt:lpstr>
      <vt:lpstr>Fill in the blanks worksheet </vt:lpstr>
      <vt:lpstr>T investigate if vertebrates produce carbon dioxide </vt:lpstr>
      <vt:lpstr>Breathing in </vt:lpstr>
      <vt:lpstr>Breathing out </vt:lpstr>
      <vt:lpstr>Breathing system card game </vt:lpstr>
      <vt:lpstr>Experiment: To investigate carbon dioxide in inhaled air and exhaled air </vt:lpstr>
      <vt:lpstr>Equipment required </vt:lpstr>
      <vt:lpstr>Breaths per minute</vt:lpstr>
      <vt:lpstr>How the organs of the respiratory system interact with each other </vt:lpstr>
      <vt:lpstr>How the organs of the respiratory system interact with the organs of the circulatory system</vt:lpstr>
      <vt:lpstr>Learning outcomes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Respiratory System</dc:title>
  <dc:creator>David</dc:creator>
  <cp:lastModifiedBy>David O Brien</cp:lastModifiedBy>
  <cp:revision>11</cp:revision>
  <dcterms:created xsi:type="dcterms:W3CDTF">2017-07-20T12:18:52Z</dcterms:created>
  <dcterms:modified xsi:type="dcterms:W3CDTF">2024-05-07T10:58:23Z</dcterms:modified>
</cp:coreProperties>
</file>